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yuUQgX3bTfLffLZJ6TW+Q==" hashData="86pF9nu+/LewKJ9sdU7dEm00gt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1A4C7-22F0-420B-85E1-ED29D559E8F3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C1517-7375-4F11-B743-508850193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.gov.hk/tc_chi/statistics/statistics_hs/files/Health_Statistics_pamphlet_TC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p.gov.hk/tc/data/1/10/280/1338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h.gov.hk/tc_chi/statistics/statistics_hs/files/Health_Statistics_pamphlet_TC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http://hkupop.hku.hk/english/report/SkinImmunitySurvey/PPT.pdf </a:t>
            </a:r>
          </a:p>
          <a:p>
            <a:r>
              <a:rPr lang="en-US" altLang="en-US" smtClean="0">
                <a:ea typeface="ＭＳ Ｐゴシック" pitchFamily="34" charset="-128"/>
                <a:hlinkClick r:id="rId3"/>
              </a:rPr>
              <a:t>http://www.dh.gov.hk/tc_chi/statistics/statistics_hs/files/Health_Statistics_pamphlet_TC.pdf</a:t>
            </a:r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zh-TW" altLang="en-US" b="1" smtClean="0">
                <a:ea typeface="新細明體" pitchFamily="18" charset="-120"/>
              </a:rPr>
              <a:t>世界衞生組織建議</a:t>
            </a:r>
            <a:r>
              <a:rPr lang="en-US" altLang="zh-TW" b="1" smtClean="0">
                <a:ea typeface="新細明體" pitchFamily="18" charset="-120"/>
              </a:rPr>
              <a:t>: 18-64</a:t>
            </a:r>
            <a:r>
              <a:rPr lang="zh-TW" altLang="en-US" b="1" smtClean="0">
                <a:ea typeface="新細明體" pitchFamily="18" charset="-120"/>
              </a:rPr>
              <a:t>歲成年人應每週進行最少</a:t>
            </a:r>
            <a:r>
              <a:rPr lang="en-US" altLang="zh-TW" b="1" smtClean="0">
                <a:ea typeface="新細明體" pitchFamily="18" charset="-120"/>
              </a:rPr>
              <a:t>150</a:t>
            </a:r>
            <a:r>
              <a:rPr lang="zh-TW" altLang="en-US" b="1" smtClean="0">
                <a:ea typeface="新細明體" pitchFamily="18" charset="-120"/>
              </a:rPr>
              <a:t>分鐘中等強度的帶氧體能活動，或最少</a:t>
            </a:r>
            <a:r>
              <a:rPr lang="en-US" altLang="zh-TW" b="1" smtClean="0">
                <a:ea typeface="新細明體" pitchFamily="18" charset="-120"/>
              </a:rPr>
              <a:t>75</a:t>
            </a:r>
            <a:r>
              <a:rPr lang="zh-TW" altLang="en-US" b="1" smtClean="0">
                <a:ea typeface="新細明體" pitchFamily="18" charset="-120"/>
              </a:rPr>
              <a:t>分鐘劇烈強度的帶氧體能活動，或相等於混合兩種活動模式的時間。</a:t>
            </a:r>
            <a:endParaRPr lang="en-US" altLang="zh-TW" b="1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於二零一二年四月年齡介乎 至 歲之間人士的選定健康</a:t>
            </a:r>
          </a:p>
          <a:p>
            <a:r>
              <a:rPr lang="zh-TW" altLang="en-US" smtClean="0">
                <a:ea typeface="新細明體" pitchFamily="18" charset="-120"/>
              </a:rPr>
              <a:t>風險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8165" indent="-280064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0254" indent="-22405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8356" indent="-22405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6458" indent="-22405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D3DE26-81C0-4113-A023-3EDC68A5F7FD}" type="slidenum">
              <a:rPr kumimoji="0" lang="en-US" alt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kumimoji="0" lang="en-US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  <a:hlinkClick r:id="rId3"/>
              </a:rPr>
              <a:t>http://www.chp.gov.hk/tc/data/1/10/280/1338.html</a:t>
            </a:r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  <a:hlinkClick r:id="rId4"/>
              </a:rPr>
              <a:t>http://www.dh.gov.hk/tc_chi/statistics/statistics_hs/files/Health_Statistics_pamphlet_TC.pdf</a:t>
            </a:r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zh-TW" altLang="en-US" b="1" smtClean="0">
                <a:ea typeface="新細明體" pitchFamily="18" charset="-120"/>
              </a:rPr>
              <a:t>世界衞生組織建議</a:t>
            </a:r>
            <a:r>
              <a:rPr lang="en-US" altLang="zh-TW" b="1" smtClean="0">
                <a:ea typeface="新細明體" pitchFamily="18" charset="-120"/>
              </a:rPr>
              <a:t>: 18-64</a:t>
            </a:r>
            <a:r>
              <a:rPr lang="zh-TW" altLang="en-US" b="1" smtClean="0">
                <a:ea typeface="新細明體" pitchFamily="18" charset="-120"/>
              </a:rPr>
              <a:t>歲成年人應每週進行最少</a:t>
            </a:r>
            <a:r>
              <a:rPr lang="en-US" altLang="zh-TW" b="1" smtClean="0">
                <a:ea typeface="新細明體" pitchFamily="18" charset="-120"/>
              </a:rPr>
              <a:t>150</a:t>
            </a:r>
            <a:r>
              <a:rPr lang="zh-TW" altLang="en-US" b="1" smtClean="0">
                <a:ea typeface="新細明體" pitchFamily="18" charset="-120"/>
              </a:rPr>
              <a:t>分鐘中等強度的帶氧體能活動，或最少</a:t>
            </a:r>
            <a:r>
              <a:rPr lang="en-US" altLang="zh-TW" b="1" smtClean="0">
                <a:ea typeface="新細明體" pitchFamily="18" charset="-120"/>
              </a:rPr>
              <a:t>75</a:t>
            </a:r>
            <a:r>
              <a:rPr lang="zh-TW" altLang="en-US" b="1" smtClean="0">
                <a:ea typeface="新細明體" pitchFamily="18" charset="-120"/>
              </a:rPr>
              <a:t>分鐘劇烈強度的帶氧體能活動，或相等於混合兩種活動模式的時間。</a:t>
            </a:r>
            <a:endParaRPr lang="en-US" altLang="zh-TW" b="1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於二零一二年四月年齡介乎 至 歲之間人士的選定健康</a:t>
            </a:r>
          </a:p>
          <a:p>
            <a:r>
              <a:rPr lang="zh-TW" altLang="en-US" smtClean="0">
                <a:ea typeface="新細明體" pitchFamily="18" charset="-120"/>
              </a:rPr>
              <a:t>風險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8165" indent="-280064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0254" indent="-22405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8356" indent="-22405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6458" indent="-22405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B648247-602C-4C47-9B53-D229B4AE81AC}" type="slidenum">
              <a:rPr kumimoji="0" lang="en-US" alt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13</a:t>
            </a:fld>
            <a:endParaRPr kumimoji="0" lang="en-US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 txBox="1">
            <a:spLocks noGrp="1" noChangeArrowheads="1"/>
          </p:cNvSpPr>
          <p:nvPr/>
        </p:nvSpPr>
        <p:spPr bwMode="auto">
          <a:xfrm>
            <a:off x="3886510" y="8686957"/>
            <a:ext cx="297149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02FE4E-A9AC-4D9E-9FC1-CBAF9965E34E}" type="slidenum">
              <a:rPr kumimoji="0" lang="en-US" altLang="zh-TW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163" indent="-227163">
              <a:spcBef>
                <a:spcPct val="0"/>
              </a:spcBef>
            </a:pPr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648181-676C-4E8A-A8D0-175479723363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20BE11-DC19-4AA9-A637-60606332DD97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99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F44361-693E-4558-918F-C6DAD67BA505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6BD11-03C0-45C9-AA3B-5B4D677C6A43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09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17B891-0472-460F-ABB8-018319421C2D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39BDD9-18C1-46C6-A921-D5953E6C1184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45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99663F-BFB9-4899-8D7A-D75E76567BE8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B818F-D0E0-4274-9C3B-79A37716A004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88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E24CEA-2652-424C-901D-05A3474EBDB9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9DB1E4-DE3E-410F-AEC4-012CDD697F7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329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4A72C3-DC6C-4C0E-BF70-B86FE7DC7B44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8A5EEA-8C0F-47C4-B173-72F4C41D662E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18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6D2A0-775F-4F61-8579-F38D0D3E28FE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C5D2E6-0328-4342-8C9F-31939B723DBE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41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A349A2-65B5-4A3A-B5E0-5D32DD53AFC4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35ACAA-899B-4EAC-A3BB-02405585DE77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783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10B0A1-248B-4A8B-A9A5-0EF175CD7CAA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FBB32-6AEC-4BDF-8F95-41B58DDA85A3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57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38AD79-0E4D-4674-8B9C-5976ABB539D5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E19626-174B-4E5D-B97F-B24E4B59A6AE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009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8698A6-7C77-4412-87A2-2D175F4FCDE7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1A92E1-9906-440F-BE45-4FEB44182C4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57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B02B54-D943-44E1-BE37-42C48A696589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1354A1-B2F0-4DFE-A64D-BEDB33F71220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330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7AED57-F992-447A-B1BA-B1BFCEC6FB4F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419FE-0F85-45BF-A8DF-06D3E1D76CA3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407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D5A8A-0B2C-46B9-847B-A205736B9E2B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67BCAD-C0B6-4632-96A3-11D2EEC8ADB8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756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657EFE-5F27-40AA-88B4-E01E37D42F35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6C43F1-AC39-44E6-ACE7-D471D6E66C81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5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C4B451F5-DDA2-4B1C-8375-54D8E0D4C45B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F52DB497-D369-42E7-9D62-F319A67F5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873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48757257-B332-41F4-8C9B-894964305CB2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B35CF30B-041C-4BDB-A0E9-6391E80E8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09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5C47B846-D826-42AC-A694-FA013FB02A72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47E735BC-BDEF-4C58-ABD3-84602F0C8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30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594F3121-8D93-450B-862D-7F42390A1E13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3B7CB72C-E223-4704-8A94-BFC6762A2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199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A393B7D0-892F-4E6A-8A24-ACEF71D8CB08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4F6D1586-4278-44E2-8D9E-3D5BD6E6B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106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71B70297-2AFD-46AF-8085-90309B8722FF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6315920A-4110-49F2-B0BE-A96705AEF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585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93135664-D45D-4858-9031-AF163F5C2B8A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DA1DBE15-511B-4837-9485-B41154E8C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41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A9613-D4DF-4B95-96FF-8DB12DD07433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E8FBB-33D5-4D6F-86C7-B465273DF2C1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614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83D8D0AF-1757-4BBB-8662-E675A5B99C8A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8931A32F-5E6A-40E2-9E52-9A23100CE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2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63E40A70-C71F-4FD9-917D-6D8EF915EFC0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CE7773E2-1B15-43D6-A364-6A0ECC019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735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01E7B6C1-05A2-4470-BD0D-1F89BB96289E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AC55FA84-831F-41CE-AA8A-657F2D529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49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D540C429-DB35-4AEA-A0E2-6624C84F57C5}" type="datetimeFigureOut">
              <a:rPr lang="en-US" altLang="en-US"/>
              <a:pPr/>
              <a:t>12/10/2014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fld id="{3D957133-5842-4504-98DF-DD9C46166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708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619577-C686-4CF8-B945-03FB04DAE6FA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F27E5-9179-478B-ABB0-1299B5C439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1064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6F47C-7001-4C4F-86B7-ED2C55473D77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79331-707F-4092-A1B2-E911B67552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281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F0F989-5469-4DFB-91D4-DD9ECCDB715B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D65EE-FE52-40C8-953F-F9F01B737C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1188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12E80-D13B-4C82-990E-B0978D09AC77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F9DAE-CFFF-4188-8B83-F4B94B174F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1387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4864C-B8BC-4FF6-ABE6-53B4B1E89023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C1F60-C6DA-4350-9523-6FE9BE450A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998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95728-27E5-488B-9B9E-C6461ACB8695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29BC-8621-46FD-B7B1-775DF8A8C0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17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A25E37-A631-48FA-BE1E-700561196367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6439B7-DDCE-4D5D-937E-2B3A273D6E5F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202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D4C8E-ABD9-40C8-8A26-361962539C3E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C46E-A697-4DFE-AF4E-684AE99547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0242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4EC32-D6E0-4E7F-B4E1-725F9D2C9508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93CC0-92EC-468E-8AA4-E2314716AF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2582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08AF1-8FA3-4369-A530-A2FE6B2E1AF4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06375-AAA1-4305-84F8-DE73ACC2E8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0284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EB1DC-6D12-420F-8876-BC8F9F4A1694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F12D-6ADA-4FAE-B65C-233BB14117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8287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B6F4F-44E1-4759-B8A7-73DB966BB77C}" type="datetimeFigureOut">
              <a:rPr lang="en-US" altLang="zh-TW"/>
              <a:pPr/>
              <a:t>12/10/2014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54AF6-B437-4551-AD7E-0255EA1FE5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575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6FF10C-0C50-42A4-8D1E-6628A334AA63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10F725-74FB-4BC1-AA73-CCC9D12C1D88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43B3E9-A0B0-4FC6-BCDF-D49598D97899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074790-E60D-47BA-AF7E-979A8B0C0953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4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A25564-1052-4CA8-A556-5533FE53B525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61E317-9E50-4C75-9D47-CA3FEA0518C3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0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01632-62B5-42DD-9639-2398277ED724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3C2F5-F9DB-499E-97F0-D4BAD2E7D2E8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86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3DD9E-9D27-4EA5-B869-11E052E590EF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76D650-32C9-41C7-8048-35106955CC7F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1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O:\Product_SC\Communications\Graphics\Company Logo\HK.SHOP.COM_Logos\HK&amp;Shop.com_Logos\MarketHongKong&amp;Shop.com_SidebySide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6477000"/>
            <a:ext cx="3314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S_CH_r1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99025"/>
            <a:ext cx="158591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11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:\Product_SC\Communications\Graphics\Company Logo\HK.SHOP.COM_Logos\HK&amp;Shop.com_Logos\MarketHongKong&amp;Shop.com_SidebySide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6477000"/>
            <a:ext cx="3314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45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8C16C3-8E0D-41EB-8852-2793657C53F2}" type="datetimeFigureOut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C073C-3D19-4AB1-BE3E-7DA06A51A264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47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C5CA57-C441-455C-87FC-549ABD743FC0}" type="datetimeFigureOut">
              <a:rPr lang="en-US" altLang="zh-TW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altLang="zh-TW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7954E7-1F89-4017-9B2A-1DF053A73317}" type="slidenum">
              <a:rPr lang="en-US" altLang="zh-TW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1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24930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249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5" descr="S_CH_r1_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555625"/>
            <a:ext cx="577532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4000" smtClean="0">
                <a:ea typeface="華康儷中黑" pitchFamily="49" charset="-120"/>
              </a:rPr>
              <a:t>美安香港</a:t>
            </a:r>
            <a:r>
              <a:rPr lang="zh-TW" altLang="en-US" sz="4000" smtClean="0">
                <a:solidFill>
                  <a:srgbClr val="FFFF00"/>
                </a:solidFill>
                <a:ea typeface="華康儷中黑" pitchFamily="49" charset="-120"/>
              </a:rPr>
              <a:t>與眾不同  </a:t>
            </a:r>
            <a:r>
              <a:rPr lang="zh-TW" altLang="en-US" sz="4000" smtClean="0">
                <a:ea typeface="華康儷中黑" pitchFamily="49" charset="-120"/>
              </a:rPr>
              <a:t/>
            </a:r>
            <a:br>
              <a:rPr lang="zh-TW" altLang="en-US" sz="4000" smtClean="0">
                <a:ea typeface="華康儷中黑" pitchFamily="49" charset="-120"/>
              </a:rPr>
            </a:br>
            <a:r>
              <a:rPr lang="en-US" altLang="ja-JP" sz="4000" smtClean="0">
                <a:ea typeface="華康儷中黑" pitchFamily="49" charset="-120"/>
              </a:rPr>
              <a:t>Market Hong Kong </a:t>
            </a:r>
            <a:r>
              <a:rPr lang="en-US" altLang="ja-JP" sz="4000" smtClean="0">
                <a:solidFill>
                  <a:srgbClr val="FFFF00"/>
                </a:solidFill>
                <a:ea typeface="華康儷中黑" pitchFamily="49" charset="-120"/>
              </a:rPr>
              <a:t>Difference</a:t>
            </a:r>
            <a:endParaRPr lang="en-US" altLang="en-US" sz="4000" smtClean="0">
              <a:solidFill>
                <a:srgbClr val="FFFF00"/>
              </a:solidFill>
              <a:ea typeface="華康儷中黑" pitchFamily="49" charset="-120"/>
            </a:endParaRPr>
          </a:p>
        </p:txBody>
      </p:sp>
      <p:pic>
        <p:nvPicPr>
          <p:cNvPr id="134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901825"/>
            <a:ext cx="352425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Content Placeholder 1"/>
          <p:cNvSpPr>
            <a:spLocks noGrp="1"/>
          </p:cNvSpPr>
          <p:nvPr/>
        </p:nvSpPr>
        <p:spPr bwMode="auto">
          <a:xfrm>
            <a:off x="304800" y="1371600"/>
            <a:ext cx="74676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等滲壓營養</a:t>
            </a:r>
            <a:endParaRPr lang="en-US" altLang="ja-JP" sz="26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吸收效率極高的優質</a:t>
            </a:r>
            <a:r>
              <a:rPr lang="zh-TW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丸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狀和膠囊補充品</a:t>
            </a:r>
            <a:endParaRPr lang="en-US" altLang="ja-JP" sz="26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綜合</a:t>
            </a:r>
            <a:r>
              <a:rPr lang="zh-TW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全面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的解決方案</a:t>
            </a:r>
            <a:endParaRPr lang="en-US" altLang="ja-JP" sz="26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可量度的病人效果</a:t>
            </a:r>
            <a:endParaRPr lang="en-US" altLang="ja-JP" sz="26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以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科學</a:t>
            </a:r>
            <a:r>
              <a:rPr lang="zh-TW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為本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的解決方案</a:t>
            </a:r>
            <a:endParaRPr lang="en-US" altLang="zh-CN" sz="26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600" b="1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讓你有別於其他</a:t>
            </a:r>
            <a:r>
              <a:rPr lang="zh-TW" altLang="en-US" sz="2600" b="1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具相</a:t>
            </a:r>
            <a:r>
              <a:rPr lang="zh-CN" altLang="en-US" sz="2600" b="1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同專長</a:t>
            </a:r>
            <a:r>
              <a:rPr lang="zh-TW" altLang="en-US" sz="2600" b="1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的</a:t>
            </a:r>
            <a:r>
              <a:rPr lang="zh-CN" altLang="en-US" sz="2600" b="1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診所</a:t>
            </a:r>
            <a:endParaRPr lang="en-US" altLang="zh-CN" sz="2600" b="1">
              <a:solidFill>
                <a:srgbClr val="FFFF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886200"/>
            <a:ext cx="6553200" cy="2438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sz="2200" dirty="0" smtClean="0">
                <a:solidFill>
                  <a:prstClr val="white"/>
                </a:solidFill>
                <a:ea typeface="華康儷中黑" pitchFamily="49" charset="-120"/>
              </a:rPr>
              <a:t>Isotonic-capable nutrition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sz="2200" dirty="0" smtClean="0">
                <a:solidFill>
                  <a:prstClr val="white"/>
                </a:solidFill>
                <a:ea typeface="華康儷中黑" pitchFamily="49" charset="-120"/>
              </a:rPr>
              <a:t>High-quality tablets &amp; gel caps that have exceptional absorption rates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sz="2200" dirty="0" smtClean="0">
                <a:solidFill>
                  <a:prstClr val="white"/>
                </a:solidFill>
                <a:ea typeface="華康儷中黑" pitchFamily="49" charset="-120"/>
              </a:rPr>
              <a:t>Comprehensive solutions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sz="2200" dirty="0" smtClean="0">
                <a:solidFill>
                  <a:prstClr val="white"/>
                </a:solidFill>
                <a:ea typeface="華康儷中黑" pitchFamily="49" charset="-120"/>
              </a:rPr>
              <a:t>Measurable patient results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sz="2200" dirty="0" smtClean="0">
                <a:solidFill>
                  <a:prstClr val="white"/>
                </a:solidFill>
                <a:ea typeface="華康儷中黑" pitchFamily="49" charset="-120"/>
              </a:rPr>
              <a:t>Science-based solutions</a:t>
            </a:r>
          </a:p>
          <a:p>
            <a:pPr fontAlgn="base">
              <a:spcAft>
                <a:spcPct val="0"/>
              </a:spcAft>
              <a:defRPr/>
            </a:pPr>
            <a:r>
              <a:rPr kumimoji="1" lang="en-US" sz="2200" b="1" dirty="0" smtClean="0">
                <a:solidFill>
                  <a:srgbClr val="FFFF00"/>
                </a:solidFill>
                <a:ea typeface="華康儷中黑" pitchFamily="49" charset="-120"/>
              </a:rPr>
              <a:t>Setting you apart from other practices of the same specialty</a:t>
            </a:r>
          </a:p>
        </p:txBody>
      </p:sp>
    </p:spTree>
    <p:extLst>
      <p:ext uri="{BB962C8B-B14F-4D97-AF65-F5344CB8AC3E}">
        <p14:creationId xmlns:p14="http://schemas.microsoft.com/office/powerpoint/2010/main" val="37951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229600" cy="10559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2014 </a:t>
            </a:r>
            <a:r>
              <a:rPr lang="zh-TW" altLang="en-US" sz="48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新</a:t>
            </a:r>
            <a:r>
              <a:rPr kumimoji="1" lang="zh-TW" altLang="en-US" sz="48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產品</a:t>
            </a:r>
            <a:r>
              <a:rPr kumimoji="1" lang="en-US" altLang="zh-TW" sz="48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kumimoji="1" lang="en-US" altLang="zh-TW" sz="30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New PRODUCTS</a:t>
            </a:r>
            <a:endParaRPr lang="en-US" sz="3000" b="1" dirty="0">
              <a:solidFill>
                <a:prstClr val="white"/>
              </a:solidFill>
              <a:effectLst>
                <a:reflection blurRad="6350" stA="55000" endA="300" endPos="45500" dir="5400000" sy="-100000" algn="bl" rotWithShape="0"/>
              </a:effectLst>
              <a:ea typeface="華康儷中黑" pitchFamily="49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33400" y="2590800"/>
            <a:ext cx="9677400" cy="2514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4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Skintelligence® Alpha 24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水漾抗皺乳液</a:t>
            </a:r>
            <a:endParaRPr kumimoji="0" lang="en-US" altLang="zh-TW" sz="4800">
              <a:solidFill>
                <a:prstClr val="white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  <a:ea typeface="華康儷中黑" pitchFamily="49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Triple Revitalizing Complex</a:t>
            </a:r>
            <a:endParaRPr kumimoji="0" lang="en-US" altLang="en-US" sz="2800">
              <a:solidFill>
                <a:prstClr val="white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03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zh-TW" altLang="en-US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皮膚狀態</a:t>
            </a:r>
            <a:r>
              <a:rPr lang="en-US" altLang="zh-TW" sz="3600" b="1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/>
            </a:r>
            <a:br>
              <a:rPr lang="en-US" altLang="zh-TW" sz="3600" b="1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</a:br>
            <a:r>
              <a:rPr lang="en-US" altLang="zh-TW" sz="3200" b="1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Skin Conditions </a:t>
            </a:r>
            <a:endParaRPr lang="en-US" altLang="en-US" sz="3200" b="1" smtClean="0">
              <a:effectLst>
                <a:outerShdw blurRad="38100" dist="38100" dir="2700000" algn="tl">
                  <a:srgbClr val="1F497D"/>
                </a:outerShdw>
              </a:effectLst>
              <a:ea typeface="華康儷中黑" pitchFamily="49" charset="-120"/>
            </a:endParaRPr>
          </a:p>
        </p:txBody>
      </p:sp>
      <p:grpSp>
        <p:nvGrpSpPr>
          <p:cNvPr id="136194" name="Group 5"/>
          <p:cNvGrpSpPr>
            <a:grpSpLocks/>
          </p:cNvGrpSpPr>
          <p:nvPr/>
        </p:nvGrpSpPr>
        <p:grpSpPr bwMode="auto">
          <a:xfrm>
            <a:off x="-76200" y="1504950"/>
            <a:ext cx="4495800" cy="3676650"/>
            <a:chOff x="2286000" y="1407855"/>
            <a:chExt cx="4495800" cy="367694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1407855"/>
              <a:ext cx="4495800" cy="19384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0" b="1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新細明體" pitchFamily="18" charset="-120"/>
                </a:rPr>
                <a:t>92%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0" y="3084391"/>
              <a:ext cx="4038600" cy="2000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華康儷中黑" pitchFamily="49" charset="-120"/>
                </a:rPr>
                <a:t>認為自己皮膚出現</a:t>
              </a:r>
              <a:endParaRPr lang="en-US" altLang="zh-TW" sz="32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華康儷中黑" pitchFamily="49" charset="-120"/>
                </a:rPr>
                <a:t>不同的問題</a:t>
              </a:r>
              <a:r>
                <a:rPr lang="en-US" altLang="zh-TW" sz="3200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華康儷中黑" pitchFamily="49" charset="-120"/>
                </a:rPr>
                <a:t/>
              </a:r>
              <a:br>
                <a:rPr lang="en-US" altLang="zh-TW" sz="3200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華康儷中黑" pitchFamily="49" charset="-120"/>
                </a:rPr>
              </a:br>
              <a:r>
                <a:rPr lang="en-US" altLang="ja-JP" sz="3000">
                  <a:solidFill>
                    <a:prstClr val="white"/>
                  </a:solidFill>
                  <a:latin typeface="Calibri" pitchFamily="34" charset="0"/>
                  <a:ea typeface="新細明體" pitchFamily="18" charset="-120"/>
                </a:rPr>
                <a:t>of people complain about skin problems</a:t>
              </a:r>
              <a:endParaRPr lang="en-US" altLang="en-US" sz="30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endParaRPr>
            </a:p>
          </p:txBody>
        </p:sp>
      </p:grpSp>
      <p:sp>
        <p:nvSpPr>
          <p:cNvPr id="136195" name="TextBox 6"/>
          <p:cNvSpPr txBox="1">
            <a:spLocks noChangeArrowheads="1"/>
          </p:cNvSpPr>
          <p:nvPr/>
        </p:nvSpPr>
        <p:spPr bwMode="auto">
          <a:xfrm>
            <a:off x="76200" y="6505575"/>
            <a:ext cx="662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資料來源</a:t>
            </a:r>
            <a:r>
              <a:rPr lang="en-US" altLang="zh-TW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Source: </a:t>
            </a:r>
            <a:r>
              <a:rPr lang="zh-TW" altLang="en-US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香港大學</a:t>
            </a:r>
            <a:r>
              <a:rPr lang="en-US" altLang="zh-TW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 Hong Kong University.  </a:t>
            </a:r>
            <a:endParaRPr lang="en-US" altLang="en-US" sz="12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0" y="2151063"/>
            <a:ext cx="50292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42% －</a:t>
            </a:r>
            <a:r>
              <a:rPr lang="zh-TW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皮膚缺水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Dehydrate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41%－</a:t>
            </a:r>
            <a:r>
              <a:rPr lang="zh-TW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色斑、暗瘡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Spot &amp; Acne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39%－</a:t>
            </a:r>
            <a:r>
              <a:rPr lang="zh-TW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毛孔粗大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Large pore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35%－</a:t>
            </a:r>
            <a:r>
              <a:rPr lang="zh-TW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皺紋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Wrinkles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25%－</a:t>
            </a:r>
            <a:r>
              <a:rPr lang="zh-TW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皮膚鬆弛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Loosening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8%－</a:t>
            </a:r>
            <a:r>
              <a:rPr lang="zh-TW" altLang="en-US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沒有皮膚問題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No issues</a:t>
            </a:r>
            <a:endParaRPr lang="en-US" altLang="en-US" sz="26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5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女士在護膚品的花費</a:t>
            </a:r>
            <a:r>
              <a:rPr lang="en-US" altLang="zh-TW" sz="3600" b="1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/>
            </a:r>
            <a:br>
              <a:rPr lang="en-US" altLang="zh-TW" sz="3600" b="1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</a:br>
            <a:r>
              <a:rPr lang="en-US" altLang="zh-TW" sz="3600" b="1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Women </a:t>
            </a:r>
            <a:r>
              <a:rPr lang="en-US" altLang="zh-TW" sz="3200" b="1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Spending on Skincare Products </a:t>
            </a:r>
            <a:endParaRPr lang="en-US" altLang="en-US" sz="3200" b="1" smtClean="0">
              <a:effectLst>
                <a:outerShdw blurRad="38100" dist="38100" dir="2700000" algn="tl">
                  <a:srgbClr val="1F497D"/>
                </a:outerShdw>
              </a:effectLst>
              <a:ea typeface="華康儷中黑" pitchFamily="49" charset="-120"/>
            </a:endParaRPr>
          </a:p>
        </p:txBody>
      </p:sp>
      <p:grpSp>
        <p:nvGrpSpPr>
          <p:cNvPr id="138242" name="Group 5"/>
          <p:cNvGrpSpPr>
            <a:grpSpLocks/>
          </p:cNvGrpSpPr>
          <p:nvPr/>
        </p:nvGrpSpPr>
        <p:grpSpPr bwMode="auto">
          <a:xfrm>
            <a:off x="-228600" y="1905000"/>
            <a:ext cx="5410200" cy="3676650"/>
            <a:chOff x="3396077" y="1407855"/>
            <a:chExt cx="4495800" cy="3676948"/>
          </a:xfrm>
        </p:grpSpPr>
        <p:sp>
          <p:nvSpPr>
            <p:cNvPr id="4" name="TextBox 3"/>
            <p:cNvSpPr txBox="1"/>
            <p:nvPr/>
          </p:nvSpPr>
          <p:spPr>
            <a:xfrm>
              <a:off x="3396077" y="1407855"/>
              <a:ext cx="4495800" cy="19384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0" b="1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新細明體" pitchFamily="18" charset="-120"/>
                </a:rPr>
                <a:t>$6800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96077" y="3084391"/>
              <a:ext cx="4477331" cy="2000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華康儷中黑" pitchFamily="49" charset="-120"/>
                </a:rPr>
                <a:t>每年平均花費於</a:t>
              </a:r>
              <a:endParaRPr lang="en-US" altLang="zh-TW" sz="32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華康儷中黑" pitchFamily="49" charset="-120"/>
                </a:rPr>
                <a:t>護膚產品上</a:t>
              </a:r>
              <a:r>
                <a:rPr lang="en-US" altLang="zh-TW" sz="3200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華康儷中黑" pitchFamily="49" charset="-120"/>
                </a:rPr>
                <a:t/>
              </a:r>
              <a:br>
                <a:rPr lang="en-US" altLang="zh-TW" sz="3200">
                  <a:solidFill>
                    <a:prstClr val="white"/>
                  </a:solidFill>
                  <a:effectLst>
                    <a:outerShdw blurRad="38100" dist="38100" dir="2700000" algn="tl">
                      <a:srgbClr val="1F497D"/>
                    </a:outerShdw>
                  </a:effectLst>
                  <a:latin typeface="Calibri" pitchFamily="34" charset="0"/>
                  <a:ea typeface="華康儷中黑" pitchFamily="49" charset="-120"/>
                </a:rPr>
              </a:br>
              <a:r>
                <a:rPr lang="en-US" altLang="ja-JP" sz="3000">
                  <a:solidFill>
                    <a:prstClr val="white"/>
                  </a:solidFill>
                  <a:latin typeface="Calibri" pitchFamily="34" charset="0"/>
                  <a:ea typeface="新細明體" pitchFamily="18" charset="-120"/>
                </a:rPr>
                <a:t>Average annual spending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>
                  <a:solidFill>
                    <a:prstClr val="white"/>
                  </a:solidFill>
                  <a:latin typeface="Calibri" pitchFamily="34" charset="0"/>
                  <a:ea typeface="新細明體" pitchFamily="18" charset="-120"/>
                </a:rPr>
                <a:t>on skincare products</a:t>
              </a:r>
              <a:endParaRPr lang="en-US" altLang="en-US" sz="30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endParaRPr>
            </a:p>
          </p:txBody>
        </p:sp>
      </p:grpSp>
      <p:sp>
        <p:nvSpPr>
          <p:cNvPr id="138243" name="TextBox 6"/>
          <p:cNvSpPr txBox="1">
            <a:spLocks noChangeArrowheads="1"/>
          </p:cNvSpPr>
          <p:nvPr/>
        </p:nvSpPr>
        <p:spPr bwMode="auto">
          <a:xfrm>
            <a:off x="76200" y="6505575"/>
            <a:ext cx="662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資料來源</a:t>
            </a:r>
            <a:r>
              <a:rPr lang="en-US" altLang="zh-TW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Source: </a:t>
            </a:r>
            <a:r>
              <a:rPr lang="zh-TW" altLang="en-US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香港大學</a:t>
            </a:r>
            <a:r>
              <a:rPr lang="en-US" altLang="zh-TW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 Hong Kong University.  </a:t>
            </a:r>
            <a:endParaRPr lang="en-US" altLang="en-US" sz="12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graphicFrame>
        <p:nvGraphicFramePr>
          <p:cNvPr id="13824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97400" y="2205038"/>
          <a:ext cx="4597400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4596782" imgH="3426249" progId="Excel.Chart.8">
                  <p:embed/>
                </p:oleObj>
              </mc:Choice>
              <mc:Fallback>
                <p:oleObj r:id="rId5" imgW="4596782" imgH="342624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205038"/>
                        <a:ext cx="4597400" cy="34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TextBox 1"/>
          <p:cNvSpPr txBox="1">
            <a:spLocks noChangeArrowheads="1"/>
          </p:cNvSpPr>
          <p:nvPr/>
        </p:nvSpPr>
        <p:spPr bwMode="auto">
          <a:xfrm>
            <a:off x="5105400" y="28956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white"/>
                </a:solidFill>
                <a:latin typeface="Calibri" pitchFamily="34" charset="0"/>
              </a:rPr>
              <a:t>&gt;$6,000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prstClr val="white"/>
                </a:solidFill>
                <a:latin typeface="Calibri" pitchFamily="34" charset="0"/>
              </a:rPr>
              <a:t>37%</a:t>
            </a:r>
          </a:p>
        </p:txBody>
      </p:sp>
    </p:spTree>
    <p:extLst>
      <p:ext uri="{BB962C8B-B14F-4D97-AF65-F5344CB8AC3E}">
        <p14:creationId xmlns:p14="http://schemas.microsoft.com/office/powerpoint/2010/main" val="3104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4000" smtClean="0">
                <a:ea typeface="華康儷中黑" pitchFamily="49" charset="-120"/>
              </a:rPr>
              <a:t>對自己的皮膚滿意程度</a:t>
            </a:r>
            <a:r>
              <a:rPr lang="en-US" altLang="zh-TW" sz="4000" smtClean="0">
                <a:ea typeface="華康儷中黑" pitchFamily="49" charset="-120"/>
              </a:rPr>
              <a:t/>
            </a:r>
            <a:br>
              <a:rPr lang="en-US" altLang="zh-TW" sz="4000" smtClean="0">
                <a:ea typeface="華康儷中黑" pitchFamily="49" charset="-120"/>
              </a:rPr>
            </a:br>
            <a:r>
              <a:rPr lang="en-US" altLang="zh-TW" sz="3600" smtClean="0">
                <a:ea typeface="華康儷中黑" pitchFamily="49" charset="-120"/>
              </a:rPr>
              <a:t>Satisfaction about Skin Conditions</a:t>
            </a:r>
            <a:endParaRPr lang="en-US" altLang="en-US" sz="4000" smtClean="0">
              <a:ea typeface="華康儷中黑" pitchFamily="49" charset="-120"/>
            </a:endParaRPr>
          </a:p>
        </p:txBody>
      </p:sp>
      <p:graphicFrame>
        <p:nvGraphicFramePr>
          <p:cNvPr id="140290" name="Content Placeholder 6"/>
          <p:cNvGraphicFramePr>
            <a:graphicFrameLocks noGrp="1"/>
          </p:cNvGraphicFramePr>
          <p:nvPr>
            <p:ph idx="1"/>
          </p:nvPr>
        </p:nvGraphicFramePr>
        <p:xfrm>
          <a:off x="635000" y="1663700"/>
          <a:ext cx="78740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7876715" imgH="4749196" progId="Excel.Chart.8">
                  <p:embed/>
                </p:oleObj>
              </mc:Choice>
              <mc:Fallback>
                <p:oleObj r:id="rId4" imgW="7876715" imgH="474919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663700"/>
                        <a:ext cx="78740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TextBox 7"/>
          <p:cNvSpPr txBox="1">
            <a:spLocks noChangeArrowheads="1"/>
          </p:cNvSpPr>
          <p:nvPr/>
        </p:nvSpPr>
        <p:spPr bwMode="auto">
          <a:xfrm>
            <a:off x="6172200" y="2497138"/>
            <a:ext cx="1371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滿意</a:t>
            </a:r>
            <a:r>
              <a:rPr lang="en-US" altLang="ja-JP" sz="2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Satisfied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46%</a:t>
            </a:r>
            <a:endParaRPr lang="en-US" altLang="en-US" sz="2200" b="1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40292" name="TextBox 8"/>
          <p:cNvSpPr txBox="1">
            <a:spLocks noChangeArrowheads="1"/>
          </p:cNvSpPr>
          <p:nvPr/>
        </p:nvSpPr>
        <p:spPr bwMode="auto">
          <a:xfrm>
            <a:off x="2286000" y="4211638"/>
            <a:ext cx="1752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一半半</a:t>
            </a:r>
            <a:endParaRPr lang="en-US" altLang="zh-TW" sz="20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Half n Half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30%</a:t>
            </a:r>
            <a:endParaRPr lang="en-US" altLang="en-US" sz="2200" b="1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40293" name="TextBox 9"/>
          <p:cNvSpPr txBox="1">
            <a:spLocks noChangeArrowheads="1"/>
          </p:cNvSpPr>
          <p:nvPr/>
        </p:nvSpPr>
        <p:spPr bwMode="auto">
          <a:xfrm>
            <a:off x="2286000" y="21336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不滿意</a:t>
            </a:r>
            <a:r>
              <a:rPr lang="en-US" altLang="zh-TW" sz="2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Unsatisfied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24%</a:t>
            </a:r>
            <a:endParaRPr lang="en-US" altLang="en-US" sz="2200" b="1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40294" name="TextBox 10"/>
          <p:cNvSpPr txBox="1">
            <a:spLocks noChangeArrowheads="1"/>
          </p:cNvSpPr>
          <p:nvPr/>
        </p:nvSpPr>
        <p:spPr bwMode="auto">
          <a:xfrm>
            <a:off x="3962400" y="1371600"/>
            <a:ext cx="1752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不知道</a:t>
            </a:r>
            <a:r>
              <a:rPr lang="en-US" altLang="zh-TW" sz="2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Unknown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1%</a:t>
            </a:r>
            <a:endParaRPr lang="en-US" altLang="en-US" sz="2200" b="1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40295" name="TextBox 11"/>
          <p:cNvSpPr txBox="1">
            <a:spLocks noChangeArrowheads="1"/>
          </p:cNvSpPr>
          <p:nvPr/>
        </p:nvSpPr>
        <p:spPr bwMode="auto">
          <a:xfrm>
            <a:off x="76200" y="6505575"/>
            <a:ext cx="662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資料來源</a:t>
            </a:r>
            <a:r>
              <a:rPr lang="en-US" altLang="zh-TW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Source: </a:t>
            </a:r>
            <a:r>
              <a:rPr lang="zh-TW" altLang="en-US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香港大學</a:t>
            </a:r>
            <a:r>
              <a:rPr lang="en-US" altLang="zh-TW" sz="1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 Hong Kong University.  </a:t>
            </a:r>
            <a:endParaRPr lang="en-US" altLang="en-US" sz="12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97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147888"/>
            <a:ext cx="5029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srgbClr val="FF0000"/>
                </a:solidFill>
                <a:latin typeface="Calibri" pitchFamily="34" charset="0"/>
                <a:ea typeface="華康儷中黑" pitchFamily="49" charset="-120"/>
              </a:rPr>
              <a:t>√</a:t>
            </a:r>
            <a:endParaRPr lang="en-US" altLang="zh-TW" sz="3000">
              <a:solidFill>
                <a:srgbClr val="FF0000"/>
              </a:solidFill>
              <a:latin typeface="Calibri" pitchFamily="34" charset="0"/>
              <a:ea typeface="華康儷中黑" pitchFamily="49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srgbClr val="FF0000"/>
                </a:solidFill>
                <a:latin typeface="Calibri" pitchFamily="34" charset="0"/>
                <a:ea typeface="華康儷中黑" pitchFamily="49" charset="-120"/>
              </a:rPr>
              <a:t>√</a:t>
            </a:r>
            <a:endParaRPr lang="en-US" altLang="zh-TW" sz="3000">
              <a:solidFill>
                <a:srgbClr val="FF0000"/>
              </a:solidFill>
              <a:latin typeface="Calibri" pitchFamily="34" charset="0"/>
              <a:ea typeface="華康儷中黑" pitchFamily="49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srgbClr val="FF0000"/>
                </a:solidFill>
                <a:latin typeface="Calibri" pitchFamily="34" charset="0"/>
                <a:ea typeface="華康儷中黑" pitchFamily="49" charset="-120"/>
              </a:rPr>
              <a:t>√</a:t>
            </a:r>
            <a:endParaRPr lang="en-US" altLang="zh-TW" sz="3000">
              <a:solidFill>
                <a:srgbClr val="FF0000"/>
              </a:solidFill>
              <a:latin typeface="Calibri" pitchFamily="34" charset="0"/>
              <a:ea typeface="華康儷中黑" pitchFamily="49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srgbClr val="FF0000"/>
                </a:solidFill>
                <a:latin typeface="Calibri" pitchFamily="34" charset="0"/>
                <a:ea typeface="華康儷中黑" pitchFamily="49" charset="-120"/>
              </a:rPr>
              <a:t>√</a:t>
            </a:r>
            <a:endParaRPr lang="en-US" altLang="zh-TW" sz="3000">
              <a:solidFill>
                <a:srgbClr val="FF0000"/>
              </a:solidFill>
              <a:latin typeface="Calibri" pitchFamily="34" charset="0"/>
              <a:ea typeface="華康儷中黑" pitchFamily="49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srgbClr val="FF0000"/>
                </a:solidFill>
                <a:latin typeface="Calibri" pitchFamily="34" charset="0"/>
                <a:ea typeface="華康儷中黑" pitchFamily="49" charset="-120"/>
              </a:rPr>
              <a:t>√</a:t>
            </a:r>
            <a:endParaRPr lang="en-US" altLang="zh-TW" sz="3000">
              <a:solidFill>
                <a:srgbClr val="FF0000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4000" smtClean="0">
                <a:ea typeface="華康儷中黑" pitchFamily="49" charset="-120"/>
              </a:rPr>
              <a:t>美安解決方案</a:t>
            </a:r>
            <a:r>
              <a:rPr lang="en-US" altLang="zh-TW" sz="4000" smtClean="0">
                <a:ea typeface="華康儷中黑" pitchFamily="49" charset="-120"/>
              </a:rPr>
              <a:t/>
            </a:r>
            <a:br>
              <a:rPr lang="en-US" altLang="zh-TW" sz="4000" smtClean="0">
                <a:ea typeface="華康儷中黑" pitchFamily="49" charset="-120"/>
              </a:rPr>
            </a:br>
            <a:r>
              <a:rPr lang="en-US" altLang="zh-TW" sz="3600" smtClean="0">
                <a:ea typeface="華康儷中黑" pitchFamily="49" charset="-120"/>
              </a:rPr>
              <a:t>MHK Solutions</a:t>
            </a:r>
            <a:endParaRPr lang="en-US" altLang="en-US" sz="3600" smtClean="0">
              <a:ea typeface="華康儷中黑" pitchFamily="49" charset="-120"/>
            </a:endParaRPr>
          </a:p>
        </p:txBody>
      </p:sp>
      <p:sp>
        <p:nvSpPr>
          <p:cNvPr id="141315" name="TextBox 5"/>
          <p:cNvSpPr txBox="1">
            <a:spLocks noChangeArrowheads="1"/>
          </p:cNvSpPr>
          <p:nvPr/>
        </p:nvSpPr>
        <p:spPr bwMode="auto">
          <a:xfrm>
            <a:off x="685800" y="2147888"/>
            <a:ext cx="5029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皮膚缺水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Dehydrate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色斑、暗瘡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Spot &amp; Acne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毛孔粗大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Large pore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皺紋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Wrinkles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皮膚鬆弛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Loosening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648200" y="1828800"/>
            <a:ext cx="4191000" cy="3962400"/>
            <a:chOff x="-1524000" y="0"/>
            <a:chExt cx="4191000" cy="3962400"/>
          </a:xfrm>
        </p:grpSpPr>
        <p:sp>
          <p:nvSpPr>
            <p:cNvPr id="14" name="Rounded Rectangle 13"/>
            <p:cNvSpPr/>
            <p:nvPr/>
          </p:nvSpPr>
          <p:spPr>
            <a:xfrm>
              <a:off x="-1524000" y="0"/>
              <a:ext cx="4191000" cy="39624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pic>
          <p:nvPicPr>
            <p:cNvPr id="141318" name="Picture 4" descr="O:\Product_SC\Communications\Graphics\Products Logo\LDV_registerlogo_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6967" y="231638"/>
              <a:ext cx="1826046" cy="53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19" name="Picture 7" descr="O:\Product_SC\Communications\Graphics\Products Logo\Pentaxy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9200" y="2147768"/>
              <a:ext cx="1628344" cy="28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0" name="Picture 8" descr="O:\Product_SC\Communications\Graphics\Products Logo\Skintelligence_031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5400" y="1143000"/>
              <a:ext cx="1627468" cy="25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1" name="Picture 9" descr="O:\Product_SC\Communications\Graphics\Products Logo\VitaShield_031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971800"/>
              <a:ext cx="1596295" cy="53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2" name="Picture 10" descr="O:\Product_SC\Communications\Graphics\Products Logo\TimelessPrescription_031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87" y="1943100"/>
              <a:ext cx="1167319" cy="66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3" name="Picture 6" descr="O:\Product_SC\Communications\Graphics\Products Logo\Matriski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8239" y="2971800"/>
              <a:ext cx="1815439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4" name="Picture 2" descr="O:\Product_SC\Communications\Graphics\Products Logo\CellularLaboratories_031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43000"/>
              <a:ext cx="1519882" cy="43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11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TW" altLang="en-US" sz="4000" smtClean="0">
                <a:ea typeface="華康儷中黑" pitchFamily="49" charset="-120"/>
              </a:rPr>
              <a:t>美安解決方案</a:t>
            </a:r>
            <a:r>
              <a:rPr lang="en-US" altLang="zh-TW" sz="4000" smtClean="0">
                <a:ea typeface="華康儷中黑" pitchFamily="49" charset="-120"/>
              </a:rPr>
              <a:t/>
            </a:r>
            <a:br>
              <a:rPr lang="en-US" altLang="zh-TW" sz="4000" smtClean="0">
                <a:ea typeface="華康儷中黑" pitchFamily="49" charset="-120"/>
              </a:rPr>
            </a:br>
            <a:r>
              <a:rPr lang="en-US" altLang="zh-TW" sz="3600" smtClean="0">
                <a:ea typeface="華康儷中黑" pitchFamily="49" charset="-120"/>
              </a:rPr>
              <a:t>MHK Solutions</a:t>
            </a:r>
            <a:endParaRPr lang="en-US" altLang="en-US" sz="3600" smtClean="0">
              <a:ea typeface="華康儷中黑" pitchFamily="49" charset="-12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5067300"/>
            <a:ext cx="5029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皮膚鬆弛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Loosening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71600" y="2590800"/>
            <a:ext cx="502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皮膚缺水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Dehydrate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色斑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Spot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毛孔粗大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Large pore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皺紋 </a:t>
            </a:r>
            <a:r>
              <a:rPr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Wrinkles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48200" y="1066800"/>
            <a:ext cx="4572000" cy="5257800"/>
            <a:chOff x="4648200" y="1066800"/>
            <a:chExt cx="4572221" cy="5258021"/>
          </a:xfrm>
        </p:grpSpPr>
        <p:grpSp>
          <p:nvGrpSpPr>
            <p:cNvPr id="142341" name="Group 1"/>
            <p:cNvGrpSpPr>
              <a:grpSpLocks/>
            </p:cNvGrpSpPr>
            <p:nvPr/>
          </p:nvGrpSpPr>
          <p:grpSpPr bwMode="auto">
            <a:xfrm>
              <a:off x="5105400" y="1066800"/>
              <a:ext cx="3728325" cy="838200"/>
              <a:chOff x="4648200" y="2514600"/>
              <a:chExt cx="3728325" cy="8382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648222" y="2514600"/>
                <a:ext cx="3727630" cy="838235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800">
                  <a:solidFill>
                    <a:srgbClr val="FFFFFF"/>
                  </a:solidFill>
                  <a:latin typeface="Calibri" pitchFamily="34" charset="0"/>
                  <a:ea typeface="新細明體" pitchFamily="18" charset="-120"/>
                </a:endParaRPr>
              </a:p>
            </p:txBody>
          </p:sp>
          <p:pic>
            <p:nvPicPr>
              <p:cNvPr id="142346" name="Picture 8" descr="O:\Product_SC\Communications\Graphics\Products Logo\Skintelligence_0313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563" y="2718569"/>
                <a:ext cx="3096637" cy="481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2342" name="Group 6"/>
            <p:cNvGrpSpPr>
              <a:grpSpLocks/>
            </p:cNvGrpSpPr>
            <p:nvPr/>
          </p:nvGrpSpPr>
          <p:grpSpPr bwMode="auto">
            <a:xfrm>
              <a:off x="4648200" y="1752600"/>
              <a:ext cx="4572221" cy="4572221"/>
              <a:chOff x="4898425" y="1904779"/>
              <a:chExt cx="4572221" cy="4572221"/>
            </a:xfrm>
          </p:grpSpPr>
          <p:pic>
            <p:nvPicPr>
              <p:cNvPr id="142343" name="Picture 2" descr="O:\Product_SC\Communications\Graphics\Products Image\Motives\LS2014\US_ENG_1275_alpha24TripleRevitalizingComplex_081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8425" y="1904779"/>
                <a:ext cx="4572221" cy="4572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5200" y="2743200"/>
                <a:ext cx="990600" cy="9460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84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smtClean="0">
                <a:ea typeface="華康儷中黑" pitchFamily="49" charset="-120"/>
              </a:rPr>
              <a:t>Skintelligence® Alpha 24</a:t>
            </a:r>
            <a:r>
              <a:rPr lang="zh-TW" altLang="en-US" sz="4000" smtClean="0">
                <a:ea typeface="華康儷中黑" pitchFamily="49" charset="-120"/>
              </a:rPr>
              <a:t>水漾抗皺乳液</a:t>
            </a: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r>
              <a:rPr lang="en-US" altLang="ja-JP" sz="3600" smtClean="0">
                <a:ea typeface="華康儷中黑" pitchFamily="49" charset="-120"/>
              </a:rPr>
              <a:t>Alpha 24 Triple Revitalizing Complex</a:t>
            </a: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endParaRPr lang="en-US" altLang="en-US" sz="4000" smtClean="0">
              <a:ea typeface="華康儷中黑" pitchFamily="49" charset="-120"/>
            </a:endParaRP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676400"/>
            <a:ext cx="34290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zh-TW" altLang="en-US" sz="2600" smtClean="0">
                <a:ea typeface="華康儷中黑" pitchFamily="49" charset="-120"/>
              </a:rPr>
              <a:t>主要成份：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smtClean="0">
                <a:ea typeface="華康儷中黑" pitchFamily="49" charset="-120"/>
              </a:rPr>
              <a:t>混合果酸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smtClean="0">
                <a:ea typeface="華康儷中黑" pitchFamily="49" charset="-120"/>
              </a:rPr>
              <a:t>洋甘菊萃取物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smtClean="0">
                <a:ea typeface="華康儷中黑" pitchFamily="49" charset="-120"/>
              </a:rPr>
              <a:t>紫草萃取物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smtClean="0">
                <a:ea typeface="華康儷中黑" pitchFamily="49" charset="-120"/>
              </a:rPr>
              <a:t>人蔘萃取物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smtClean="0">
                <a:ea typeface="華康儷中黑" pitchFamily="49" charset="-120"/>
              </a:rPr>
              <a:t>玻尿酸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smtClean="0">
                <a:ea typeface="華康儷中黑" pitchFamily="49" charset="-120"/>
              </a:rPr>
              <a:t>維他命</a:t>
            </a:r>
            <a:r>
              <a:rPr lang="en-US" altLang="zh-TW" sz="2600" smtClean="0">
                <a:ea typeface="華康儷中黑" pitchFamily="49" charset="-120"/>
              </a:rPr>
              <a:t>A</a:t>
            </a:r>
            <a:r>
              <a:rPr lang="zh-TW" altLang="en-US" sz="2600" smtClean="0">
                <a:ea typeface="華康儷中黑" pitchFamily="49" charset="-120"/>
              </a:rPr>
              <a:t>、</a:t>
            </a:r>
            <a:r>
              <a:rPr lang="en-US" altLang="zh-TW" sz="2600" smtClean="0">
                <a:ea typeface="華康儷中黑" pitchFamily="49" charset="-120"/>
              </a:rPr>
              <a:t>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5200" y="1676400"/>
            <a:ext cx="34290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zh-TW" sz="26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Key Ingredients: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Mixed fruit acids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Chamomile extract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Comfrey extract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Ginseng Extract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Hyaluronic Acid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Vitamin A and E</a:t>
            </a:r>
          </a:p>
        </p:txBody>
      </p:sp>
      <p:pic>
        <p:nvPicPr>
          <p:cNvPr id="143364" name="Picture 2" descr="O:\Product_SC\Communications\Graphics\Products Image\Motives\LS2014\US_ENG_1275_alpha24TripleRevitalizingComplex_08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2591021"/>
            <a:ext cx="990600" cy="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smtClean="0">
                <a:ea typeface="華康儷中黑" pitchFamily="49" charset="-120"/>
              </a:rPr>
              <a:t>Skintelligence® Alpha 24</a:t>
            </a:r>
            <a:r>
              <a:rPr lang="zh-TW" altLang="en-US" sz="4000" smtClean="0">
                <a:ea typeface="華康儷中黑" pitchFamily="49" charset="-120"/>
              </a:rPr>
              <a:t>水漾抗皺乳液</a:t>
            </a: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r>
              <a:rPr lang="en-US" altLang="ja-JP" sz="3600" smtClean="0">
                <a:ea typeface="華康儷中黑" pitchFamily="49" charset="-120"/>
              </a:rPr>
              <a:t>Alpha 24 Triple Revitalizing Complex</a:t>
            </a: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endParaRPr lang="en-US" altLang="en-US" sz="4000" smtClean="0">
              <a:ea typeface="華康儷中黑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2590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zh-TW" altLang="en-US" sz="2400" dirty="0" smtClean="0">
                <a:ea typeface="華康儷中黑" panose="020B0509000000000000" pitchFamily="49" charset="-120"/>
                <a:cs typeface="+mn-cs"/>
              </a:rPr>
              <a:t>主要好處：</a:t>
            </a:r>
            <a:endParaRPr lang="en-US" altLang="zh-TW" sz="2400" dirty="0" smtClean="0">
              <a:ea typeface="華康儷中黑" panose="020B0509000000000000" pitchFamily="49" charset="-120"/>
              <a:cs typeface="+mn-cs"/>
            </a:endParaRPr>
          </a:p>
          <a:p>
            <a:pPr>
              <a:defRPr/>
            </a:pPr>
            <a:r>
              <a:rPr lang="zh-TW" altLang="en-US" sz="2400" dirty="0" smtClean="0">
                <a:ea typeface="華康儷中黑" panose="020B0509000000000000" pitchFamily="49" charset="-120"/>
                <a:cs typeface="+mn-cs"/>
              </a:rPr>
              <a:t>減淡細紋及皺紋</a:t>
            </a:r>
            <a:endParaRPr lang="en-US" altLang="zh-TW" sz="2400" dirty="0" smtClean="0">
              <a:ea typeface="華康儷中黑" panose="020B0509000000000000" pitchFamily="49" charset="-120"/>
              <a:cs typeface="+mn-cs"/>
            </a:endParaRPr>
          </a:p>
          <a:p>
            <a:pPr>
              <a:defRPr/>
            </a:pPr>
            <a:r>
              <a:rPr lang="zh-TW" altLang="en-US" sz="2400" dirty="0" smtClean="0">
                <a:ea typeface="華康儷中黑" panose="020B0509000000000000" pitchFamily="49" charset="-120"/>
                <a:cs typeface="+mn-cs"/>
              </a:rPr>
              <a:t>提升肌膚保留水分的能力</a:t>
            </a:r>
            <a:endParaRPr lang="en-US" altLang="zh-TW" sz="2400" dirty="0" smtClean="0">
              <a:ea typeface="華康儷中黑" panose="020B0509000000000000" pitchFamily="49" charset="-120"/>
              <a:cs typeface="+mn-cs"/>
            </a:endParaRPr>
          </a:p>
          <a:p>
            <a:pPr>
              <a:defRPr/>
            </a:pPr>
            <a:r>
              <a:rPr lang="zh-TW" altLang="en-US" sz="2400" dirty="0" smtClean="0">
                <a:ea typeface="華康儷中黑" panose="020B0509000000000000" pitchFamily="49" charset="-120"/>
                <a:cs typeface="+mn-cs"/>
              </a:rPr>
              <a:t>令肌膚更柔軟</a:t>
            </a:r>
            <a:endParaRPr lang="en-US" altLang="zh-TW" sz="2400" dirty="0" smtClean="0">
              <a:ea typeface="華康儷中黑" panose="020B0509000000000000" pitchFamily="49" charset="-120"/>
              <a:cs typeface="+mn-cs"/>
            </a:endParaRPr>
          </a:p>
          <a:p>
            <a:pPr>
              <a:defRPr/>
            </a:pPr>
            <a:r>
              <a:rPr lang="zh-TW" altLang="en-US" sz="2400" dirty="0" smtClean="0">
                <a:ea typeface="華康儷中黑" panose="020B0509000000000000" pitchFamily="49" charset="-120"/>
                <a:cs typeface="+mn-cs"/>
              </a:rPr>
              <a:t>減少膚色不均的情況</a:t>
            </a:r>
            <a:endParaRPr lang="en-US" sz="2400" dirty="0">
              <a:ea typeface="華康儷中黑" panose="020B0509000000000000" pitchFamily="49" charset="-120"/>
              <a:cs typeface="+mn-cs"/>
            </a:endParaRPr>
          </a:p>
        </p:txBody>
      </p:sp>
      <p:sp>
        <p:nvSpPr>
          <p:cNvPr id="144387" name="Content Placeholder 2"/>
          <p:cNvSpPr txBox="1">
            <a:spLocks/>
          </p:cNvSpPr>
          <p:nvPr/>
        </p:nvSpPr>
        <p:spPr bwMode="auto">
          <a:xfrm>
            <a:off x="457200" y="3962400"/>
            <a:ext cx="563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0" lang="en-US" altLang="zh-TW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Primary Benefits: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Reduces the appearance of fine lines and wrinkles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Enhances skin’s ability to retain moisture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Improves the softness of your skin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Reduces the appearance of skin discoloration</a:t>
            </a:r>
          </a:p>
        </p:txBody>
      </p:sp>
      <p:pic>
        <p:nvPicPr>
          <p:cNvPr id="144388" name="Picture 2" descr="O:\Product_SC\Communications\Graphics\Products Image\Motives\LS2014\US_ENG_1275_alpha24TripleRevitalizingComplex_08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2591021"/>
            <a:ext cx="990600" cy="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2419350"/>
            <a:ext cx="5791200" cy="28194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64999">
                <a:srgbClr val="FFFFFF">
                  <a:alpha val="35001"/>
                </a:srgbClr>
              </a:gs>
              <a:gs pos="100000">
                <a:srgbClr val="FFFFFF">
                  <a:alpha val="0"/>
                </a:srgbClr>
              </a:gs>
            </a:gsLst>
            <a:lin ang="9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45410" name="Content Placeholder 2"/>
          <p:cNvSpPr txBox="1">
            <a:spLocks/>
          </p:cNvSpPr>
          <p:nvPr/>
        </p:nvSpPr>
        <p:spPr bwMode="auto">
          <a:xfrm>
            <a:off x="609600" y="2617788"/>
            <a:ext cx="601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HK1275 (120 ml)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UC: $245.00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SR: $350.00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BV: 22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kumimoji="0" lang="en-US" altLang="en-US" sz="30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45411" name="Title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smtClean="0">
                <a:ea typeface="華康儷中黑" pitchFamily="49" charset="-120"/>
              </a:rPr>
              <a:t>Skintelligence® Alpha 24</a:t>
            </a:r>
            <a:r>
              <a:rPr lang="zh-TW" altLang="en-US" sz="4000" smtClean="0">
                <a:ea typeface="華康儷中黑" pitchFamily="49" charset="-120"/>
              </a:rPr>
              <a:t>水漾抗皺乳液</a:t>
            </a: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r>
              <a:rPr lang="en-US" altLang="ja-JP" sz="3600" smtClean="0">
                <a:ea typeface="華康儷中黑" pitchFamily="49" charset="-120"/>
              </a:rPr>
              <a:t>Alpha 24 Triple Revitalizing Complex</a:t>
            </a: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endParaRPr lang="en-US" altLang="en-US" sz="4000" smtClean="0">
              <a:ea typeface="華康儷中黑" pitchFamily="49" charset="-120"/>
            </a:endParaRPr>
          </a:p>
        </p:txBody>
      </p:sp>
      <p:pic>
        <p:nvPicPr>
          <p:cNvPr id="145412" name="Picture 2" descr="O:\Product_SC\Communications\Graphics\Products Image\Motives\LS2014\US_ENG_1275_alpha24TripleRevitalizingComplex_08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821" y="2591021"/>
            <a:ext cx="990600" cy="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229600" cy="10559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2014 </a:t>
            </a:r>
            <a:r>
              <a:rPr lang="zh-TW" altLang="en-US" sz="48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新</a:t>
            </a:r>
            <a:r>
              <a:rPr kumimoji="1" lang="zh-TW" altLang="en-US" sz="48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產品</a:t>
            </a:r>
            <a:r>
              <a:rPr kumimoji="1" lang="en-US" altLang="zh-TW" sz="48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kumimoji="1" lang="en-US" altLang="zh-TW" sz="30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New PRODUCTS</a:t>
            </a:r>
            <a:endParaRPr lang="en-US" sz="3000" b="1" dirty="0">
              <a:solidFill>
                <a:prstClr val="white"/>
              </a:solidFill>
              <a:effectLst>
                <a:reflection blurRad="6350" stA="55000" endA="300" endPos="45500" dir="5400000" sy="-100000" algn="bl" rotWithShape="0"/>
              </a:effectLst>
              <a:ea typeface="華康儷中黑" pitchFamily="49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33400" y="3181350"/>
            <a:ext cx="9677400" cy="2514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4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Isotonix®</a:t>
            </a:r>
            <a:r>
              <a:rPr lang="zh-TW" altLang="en-US" sz="4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免疫提升沖飲</a:t>
            </a:r>
            <a:r>
              <a:rPr lang="zh-TW" altLang="en-US" sz="2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－橙味</a:t>
            </a:r>
            <a:endParaRPr kumimoji="0" lang="en-US" altLang="zh-TW" sz="3000">
              <a:solidFill>
                <a:prstClr val="white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  <a:ea typeface="華康儷中黑" pitchFamily="49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Immune Powder Drink </a:t>
            </a:r>
            <a:r>
              <a:rPr kumimoji="0" lang="en-US" altLang="zh-TW" sz="2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Orange Flavor</a:t>
            </a:r>
            <a:endParaRPr kumimoji="0" lang="en-US" altLang="en-US" sz="2800">
              <a:solidFill>
                <a:prstClr val="white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3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76200"/>
            <a:ext cx="9296400" cy="7620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000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Skintelligence® Alpha 24</a:t>
            </a:r>
            <a:r>
              <a:rPr lang="zh-TW" alt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水漾抗皺乳液一市場比較</a:t>
            </a:r>
            <a:r>
              <a:rPr lang="en-US" altLang="zh-TW" sz="1900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/>
            </a:r>
            <a:br>
              <a:rPr lang="en-US" altLang="zh-TW" sz="1900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</a:br>
            <a:r>
              <a:rPr lang="en-US" altLang="zh-TW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Alpha 24 Triple Revitalizing Complex – Product Comparison</a:t>
            </a:r>
            <a:endParaRPr lang="en-US" altLang="en-US" sz="1600" b="1">
              <a:solidFill>
                <a:prstClr val="white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  <a:ea typeface="華康儷中黑" pitchFamily="49" charset="-12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2133600"/>
          <a:ext cx="8991600" cy="4662488"/>
        </p:xfrm>
        <a:graphic>
          <a:graphicData uri="http://schemas.openxmlformats.org/drawingml/2006/table">
            <a:tbl>
              <a:tblPr/>
              <a:tblGrid>
                <a:gridCol w="1738313"/>
                <a:gridCol w="1581150"/>
                <a:gridCol w="1454150"/>
                <a:gridCol w="1385887"/>
                <a:gridCol w="1462088"/>
                <a:gridCol w="1370012"/>
              </a:tblGrid>
              <a:tr h="1203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Skintelligence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Bioderma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Matriciane Rides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Origins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Starting Over™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moisturizer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Kiehl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’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Super Multi-corrective Cream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Biotherm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Blue Therapy Age Cream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Alpha 24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保留水分 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Retain moisture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減淡細紋 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Reduces fine lines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52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容量 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Volume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30mL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50mL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50mL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50mL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零售價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Retail 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4A7B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$320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$540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$550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$580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13" name="Flowchart: Alternate Process 12"/>
          <p:cNvSpPr/>
          <p:nvPr/>
        </p:nvSpPr>
        <p:spPr>
          <a:xfrm>
            <a:off x="6477000" y="787400"/>
            <a:ext cx="990600" cy="13462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7848600" y="787400"/>
            <a:ext cx="990600" cy="13462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2133600" y="787400"/>
            <a:ext cx="990600" cy="13462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146488" name="Picture 2" descr="O:\Product_SC\Communications\Graphics\Products Image\Motives\LS2014\US_ENG_1275_alpha24TripleRevitalizingComplex_08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777875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89" name="Group 1"/>
          <p:cNvGrpSpPr>
            <a:grpSpLocks/>
          </p:cNvGrpSpPr>
          <p:nvPr/>
        </p:nvGrpSpPr>
        <p:grpSpPr bwMode="auto">
          <a:xfrm>
            <a:off x="3657600" y="787400"/>
            <a:ext cx="990600" cy="1346200"/>
            <a:chOff x="3505200" y="787664"/>
            <a:chExt cx="990600" cy="1345936"/>
          </a:xfrm>
        </p:grpSpPr>
        <p:sp>
          <p:nvSpPr>
            <p:cNvPr id="23" name="Flowchart: Alternate Process 22"/>
            <p:cNvSpPr/>
            <p:nvPr/>
          </p:nvSpPr>
          <p:spPr>
            <a:xfrm>
              <a:off x="3505200" y="787664"/>
              <a:ext cx="990600" cy="1345936"/>
            </a:xfrm>
            <a:prstGeom prst="flowChartAlternate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pic>
          <p:nvPicPr>
            <p:cNvPr id="1465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806" y="893101"/>
              <a:ext cx="319194" cy="110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6490" name="Group 2"/>
          <p:cNvGrpSpPr>
            <a:grpSpLocks/>
          </p:cNvGrpSpPr>
          <p:nvPr/>
        </p:nvGrpSpPr>
        <p:grpSpPr bwMode="auto">
          <a:xfrm>
            <a:off x="5105400" y="787400"/>
            <a:ext cx="990600" cy="1346200"/>
            <a:chOff x="5105400" y="787664"/>
            <a:chExt cx="990600" cy="1345936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5105400" y="787664"/>
              <a:ext cx="990600" cy="1345936"/>
            </a:xfrm>
            <a:prstGeom prst="flowChartAlternate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pic>
          <p:nvPicPr>
            <p:cNvPr id="1465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562" y="1115945"/>
              <a:ext cx="800275" cy="75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4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066800"/>
            <a:ext cx="83978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9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1079500"/>
            <a:ext cx="784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760538" y="2133600"/>
          <a:ext cx="1668462" cy="46894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68462"/>
              </a:tblGrid>
              <a:tr h="121933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1800" kern="1200" dirty="0" err="1" smtClean="0">
                          <a:ln w="31550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  <a:cs typeface="Arial Rounded MT Bold"/>
                        </a:rPr>
                        <a:t>Skintelligence</a:t>
                      </a:r>
                      <a:endParaRPr lang="en-US" sz="1800" kern="1200" dirty="0">
                        <a:ln w="31550" cmpd="sng">
                          <a:noFill/>
                          <a:prstDash val="solid"/>
                        </a:ln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marL="91414" marR="91414" marT="45725" marB="45725" anchor="ctr"/>
                </a:tc>
              </a:tr>
              <a:tr h="6858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</a:p>
                  </a:txBody>
                  <a:tcPr marL="91414" marR="91414" marT="45725" marB="45725" anchor="ctr"/>
                </a:tc>
              </a:tr>
              <a:tr h="6858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</a:p>
                  </a:txBody>
                  <a:tcPr marL="91414" marR="91414" marT="45725" marB="45725" anchor="ctr"/>
                </a:tc>
              </a:tr>
              <a:tr h="6858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</a:rPr>
                        <a:t>√</a:t>
                      </a:r>
                    </a:p>
                  </a:txBody>
                  <a:tcPr marL="91414" marR="91414" marT="45725" marB="45725" anchor="ctr"/>
                </a:tc>
              </a:tr>
              <a:tr h="70626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800" b="1" kern="1200" dirty="0" smtClean="0">
                          <a:ln w="31550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  <a:cs typeface="Arial Rounded MT Bold"/>
                        </a:rPr>
                        <a:t>120mL</a:t>
                      </a:r>
                      <a:endParaRPr lang="en-US" sz="2800" b="1" kern="1200" dirty="0">
                        <a:ln w="31550" cmpd="sng">
                          <a:noFill/>
                          <a:prstDash val="solid"/>
                        </a:ln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marL="91414" marR="91414" marT="45725" marB="45725" anchor="ctr"/>
                </a:tc>
              </a:tr>
              <a:tr h="70626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800" b="1" kern="1200" dirty="0" smtClean="0">
                          <a:ln w="31550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華康儷中黑" panose="020B0509000000000000" pitchFamily="49" charset="-120"/>
                          <a:cs typeface="Arial Rounded MT Bold"/>
                        </a:rPr>
                        <a:t>$350</a:t>
                      </a:r>
                      <a:endParaRPr lang="en-US" sz="2800" b="1" kern="1200" dirty="0">
                        <a:ln w="31550" cmpd="sng">
                          <a:noFill/>
                          <a:prstDash val="solid"/>
                        </a:ln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華康儷中黑" panose="020B0509000000000000" pitchFamily="49" charset="-120"/>
                        <a:cs typeface="Arial Rounded MT Bold"/>
                      </a:endParaRPr>
                    </a:p>
                  </a:txBody>
                  <a:tcPr marL="91414" marR="91414" marT="45725" marB="4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3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229600" cy="10559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2014 </a:t>
            </a:r>
            <a:r>
              <a:rPr lang="zh-TW" altLang="en-US" sz="48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新</a:t>
            </a:r>
            <a:r>
              <a:rPr kumimoji="1" lang="zh-TW" altLang="en-US" sz="4800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產品</a:t>
            </a:r>
            <a:r>
              <a:rPr kumimoji="1" lang="en-US" altLang="zh-TW" sz="48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kumimoji="1" lang="en-US" altLang="zh-TW" sz="30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New PRODUCTS</a:t>
            </a:r>
            <a:endParaRPr lang="en-US" sz="3000" b="1" dirty="0">
              <a:solidFill>
                <a:prstClr val="white"/>
              </a:solidFill>
              <a:effectLst>
                <a:reflection blurRad="6350" stA="55000" endA="300" endPos="45500" dir="5400000" sy="-100000" algn="bl" rotWithShape="0"/>
              </a:effectLst>
              <a:ea typeface="華康儷中黑" pitchFamily="49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33400" y="2590800"/>
            <a:ext cx="9677400" cy="2514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4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Fixx solution-oriented products®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摩洛哥堅果順髮油</a:t>
            </a:r>
            <a:endParaRPr kumimoji="0" lang="en-US" altLang="zh-TW" sz="4800">
              <a:solidFill>
                <a:prstClr val="white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  <a:ea typeface="華康儷中黑" pitchFamily="49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8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Argan Oil No Frizz</a:t>
            </a:r>
            <a:endParaRPr kumimoji="0" lang="en-US" altLang="en-US" sz="2800">
              <a:solidFill>
                <a:prstClr val="white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2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4" descr="O:\Product_SC\Communications\Graphics\Products Image\Motives\LS2014\US_ENG_12504_fixx_arganOilNoFrizz_1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54150"/>
            <a:ext cx="20193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Title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4000" smtClean="0">
                <a:ea typeface="華康儷中黑" pitchFamily="49" charset="-120"/>
              </a:rPr>
              <a:t>Fixx</a:t>
            </a:r>
            <a:r>
              <a:rPr lang="zh-TW" altLang="en-US" sz="4000" smtClean="0">
                <a:ea typeface="華康儷中黑" pitchFamily="49" charset="-120"/>
              </a:rPr>
              <a:t>摩洛哥堅果順髮油</a:t>
            </a:r>
            <a:r>
              <a:rPr lang="en-US" altLang="zh-TW" sz="4000" smtClean="0">
                <a:ea typeface="華康儷中黑" pitchFamily="49" charset="-120"/>
              </a:rPr>
              <a:t/>
            </a:r>
            <a:br>
              <a:rPr lang="en-US" altLang="zh-TW" sz="4000" smtClean="0">
                <a:ea typeface="華康儷中黑" pitchFamily="49" charset="-120"/>
              </a:rPr>
            </a:br>
            <a:r>
              <a:rPr lang="en-US" altLang="ja-JP" sz="3600" smtClean="0">
                <a:ea typeface="華康儷中黑" pitchFamily="49" charset="-120"/>
              </a:rPr>
              <a:t>Argan Oil No Fizz</a:t>
            </a: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endParaRPr lang="en-US" altLang="en-US" sz="4000" smtClean="0">
              <a:ea typeface="華康儷中黑" pitchFamily="49" charset="-120"/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 bwMode="auto">
          <a:xfrm>
            <a:off x="647700" y="1600200"/>
            <a:ext cx="34290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zh-TW" altLang="en-US" sz="2600" smtClean="0">
                <a:ea typeface="華康儷中黑" pitchFamily="49" charset="-120"/>
              </a:rPr>
              <a:t>主要成份：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ct val="0"/>
              </a:spcBef>
            </a:pPr>
            <a:r>
              <a:rPr lang="zh-TW" altLang="en-US" sz="2600" smtClean="0">
                <a:ea typeface="華康儷中黑" pitchFamily="49" charset="-120"/>
              </a:rPr>
              <a:t>摩洛哥堅果油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ct val="0"/>
              </a:spcBef>
            </a:pPr>
            <a:r>
              <a:rPr lang="zh-TW" altLang="en-US" sz="2600" smtClean="0">
                <a:ea typeface="華康儷中黑" pitchFamily="49" charset="-120"/>
              </a:rPr>
              <a:t>亞麻子油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ct val="0"/>
              </a:spcBef>
            </a:pPr>
            <a:r>
              <a:rPr lang="zh-TW" altLang="en-US" sz="2600" smtClean="0">
                <a:ea typeface="華康儷中黑" pitchFamily="49" charset="-120"/>
              </a:rPr>
              <a:t>環戊矽氧烷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ct val="0"/>
              </a:spcBef>
            </a:pPr>
            <a:r>
              <a:rPr lang="zh-TW" altLang="en-US" sz="2600" smtClean="0">
                <a:ea typeface="華康儷中黑" pitchFamily="49" charset="-120"/>
              </a:rPr>
              <a:t>聚二甲基矽氧烷醇</a:t>
            </a:r>
            <a:endParaRPr lang="en-US" altLang="zh-TW" sz="2600" smtClean="0">
              <a:ea typeface="華康儷中黑" pitchFamily="49" charset="-120"/>
            </a:endParaRPr>
          </a:p>
          <a:p>
            <a:pPr marL="0" indent="0">
              <a:spcBef>
                <a:spcPct val="0"/>
              </a:spcBef>
            </a:pPr>
            <a:r>
              <a:rPr lang="zh-TW" altLang="en-US" sz="2600" smtClean="0">
                <a:ea typeface="華康儷中黑" pitchFamily="49" charset="-120"/>
              </a:rPr>
              <a:t>矽靈</a:t>
            </a:r>
            <a:endParaRPr lang="en-US" altLang="zh-TW" sz="2600" smtClean="0">
              <a:ea typeface="華康儷中黑" pitchFamily="49" charset="-120"/>
            </a:endParaRPr>
          </a:p>
        </p:txBody>
      </p:sp>
      <p:sp>
        <p:nvSpPr>
          <p:cNvPr id="148484" name="Content Placeholder 2"/>
          <p:cNvSpPr txBox="1">
            <a:spLocks/>
          </p:cNvSpPr>
          <p:nvPr/>
        </p:nvSpPr>
        <p:spPr bwMode="auto">
          <a:xfrm>
            <a:off x="609600" y="403860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0"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Key Ingredients: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Argan Oil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Linseed Seed Oil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Cyclopentasiloxane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Dimethiconol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6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Cyclomethicone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altLang="zh-TW" sz="26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752600"/>
            <a:ext cx="990600" cy="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4" descr="O:\Product_SC\Communications\Graphics\Products Image\Motives\LS2014\US_ENG_12504_fixx_arganOilNoFrizz_1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54150"/>
            <a:ext cx="20193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Title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4000" smtClean="0">
                <a:ea typeface="華康儷中黑" pitchFamily="49" charset="-120"/>
              </a:rPr>
              <a:t>Fixx</a:t>
            </a:r>
            <a:r>
              <a:rPr lang="zh-TW" altLang="en-US" sz="4000" smtClean="0">
                <a:ea typeface="華康儷中黑" pitchFamily="49" charset="-120"/>
              </a:rPr>
              <a:t>摩洛哥堅果順髮油</a:t>
            </a:r>
            <a:r>
              <a:rPr lang="en-US" altLang="zh-TW" sz="4000" smtClean="0">
                <a:ea typeface="華康儷中黑" pitchFamily="49" charset="-120"/>
              </a:rPr>
              <a:t/>
            </a:r>
            <a:br>
              <a:rPr lang="en-US" altLang="zh-TW" sz="4000" smtClean="0">
                <a:ea typeface="華康儷中黑" pitchFamily="49" charset="-120"/>
              </a:rPr>
            </a:br>
            <a:r>
              <a:rPr lang="en-US" altLang="ja-JP" sz="3600" smtClean="0">
                <a:ea typeface="華康儷中黑" pitchFamily="49" charset="-120"/>
              </a:rPr>
              <a:t>Argan Oil No Fizz</a:t>
            </a: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endParaRPr lang="en-US" altLang="en-US" sz="4000" smtClean="0">
              <a:ea typeface="華康儷中黑" pitchFamily="49" charset="-12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752600"/>
            <a:ext cx="990600" cy="946023"/>
          </a:xfrm>
          <a:prstGeom prst="rect">
            <a:avLst/>
          </a:prstGeom>
        </p:spPr>
      </p:pic>
      <p:sp>
        <p:nvSpPr>
          <p:cNvPr id="14950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5257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r>
              <a:rPr lang="zh-TW" altLang="en-US" sz="2400" smtClean="0">
                <a:ea typeface="華康儷中黑" pitchFamily="49" charset="-120"/>
              </a:rPr>
              <a:t>主要好處：</a:t>
            </a:r>
            <a:endParaRPr lang="en-US" altLang="zh-TW" sz="2400" smtClean="0">
              <a:ea typeface="華康儷中黑" pitchFamily="49" charset="-120"/>
            </a:endParaRPr>
          </a:p>
          <a:p>
            <a:pPr marL="0" indent="0"/>
            <a:r>
              <a:rPr lang="zh-TW" altLang="en-US" sz="2400" smtClean="0">
                <a:ea typeface="華康儷中黑" pitchFamily="49" charset="-120"/>
              </a:rPr>
              <a:t>撫平毛躁，令鬈髮更分明鬈曲</a:t>
            </a:r>
            <a:endParaRPr lang="en-US" altLang="zh-TW" sz="2400" smtClean="0">
              <a:ea typeface="華康儷中黑" pitchFamily="49" charset="-120"/>
            </a:endParaRPr>
          </a:p>
          <a:p>
            <a:pPr marL="0" indent="0"/>
            <a:r>
              <a:rPr lang="zh-TW" altLang="en-US" sz="2400" smtClean="0">
                <a:ea typeface="華康儷中黑" pitchFamily="49" charset="-120"/>
              </a:rPr>
              <a:t>有助順滑髮絲，令秀髮更豐盈、更有光澤</a:t>
            </a:r>
            <a:endParaRPr lang="en-US" altLang="zh-TW" sz="2400" smtClean="0">
              <a:ea typeface="華康儷中黑" pitchFamily="49" charset="-120"/>
            </a:endParaRPr>
          </a:p>
          <a:p>
            <a:pPr marL="0" indent="0"/>
            <a:r>
              <a:rPr lang="zh-TW" altLang="en-US" sz="2400" smtClean="0">
                <a:ea typeface="華康儷中黑" pitchFamily="49" charset="-120"/>
              </a:rPr>
              <a:t>滋潤和修護頭髮及頭皮</a:t>
            </a:r>
            <a:endParaRPr lang="en-US" altLang="zh-TW" sz="2400" smtClean="0">
              <a:ea typeface="華康儷中黑" pitchFamily="49" charset="-120"/>
            </a:endParaRPr>
          </a:p>
          <a:p>
            <a:pPr marL="0" indent="0"/>
            <a:r>
              <a:rPr lang="zh-TW" altLang="en-US" sz="2400" smtClean="0">
                <a:ea typeface="華康儷中黑" pitchFamily="49" charset="-120"/>
              </a:rPr>
              <a:t>有助提升髮絲彈性，並防止開叉</a:t>
            </a:r>
            <a:endParaRPr lang="en-US" altLang="en-US" sz="2400" smtClean="0">
              <a:ea typeface="華康儷中黑" pitchFamily="49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114800"/>
            <a:ext cx="56388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altLang="zh-TW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Primary Benefits:</a:t>
            </a:r>
          </a:p>
          <a:p>
            <a:pPr>
              <a:defRPr/>
            </a:pPr>
            <a:r>
              <a:rPr lang="en-US" altLang="zh-TW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Controls frizz and adds definition to curls</a:t>
            </a:r>
          </a:p>
          <a:p>
            <a:pPr>
              <a:defRPr/>
            </a:pPr>
            <a:r>
              <a:rPr lang="en-US" altLang="zh-TW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Helps smooth, shine and add body to hair</a:t>
            </a:r>
          </a:p>
          <a:p>
            <a:pPr>
              <a:defRPr/>
            </a:pPr>
            <a:r>
              <a:rPr lang="en-US" altLang="zh-TW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Moisturizes and heals your hair and scalp</a:t>
            </a:r>
          </a:p>
          <a:p>
            <a:pPr>
              <a:defRPr/>
            </a:pPr>
            <a:r>
              <a:rPr lang="en-US" altLang="zh-TW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Helps improve elasticity and prevent split ends</a:t>
            </a:r>
          </a:p>
        </p:txBody>
      </p:sp>
    </p:spTree>
    <p:extLst>
      <p:ext uri="{BB962C8B-B14F-4D97-AF65-F5344CB8AC3E}">
        <p14:creationId xmlns:p14="http://schemas.microsoft.com/office/powerpoint/2010/main" val="35469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4" descr="O:\Product_SC\Communications\Graphics\Products Image\Motives\LS2014\US_ENG_12504_fixx_arganOilNoFrizz_1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54150"/>
            <a:ext cx="20193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0" name="Title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4000" smtClean="0">
                <a:ea typeface="華康儷中黑" pitchFamily="49" charset="-120"/>
              </a:rPr>
              <a:t>Fixx</a:t>
            </a:r>
            <a:r>
              <a:rPr lang="zh-TW" altLang="en-US" sz="4000" smtClean="0">
                <a:ea typeface="華康儷中黑" pitchFamily="49" charset="-120"/>
              </a:rPr>
              <a:t>摩洛哥堅果順髮油</a:t>
            </a:r>
            <a:r>
              <a:rPr lang="en-US" altLang="zh-TW" sz="4000" smtClean="0">
                <a:ea typeface="華康儷中黑" pitchFamily="49" charset="-120"/>
              </a:rPr>
              <a:t/>
            </a:r>
            <a:br>
              <a:rPr lang="en-US" altLang="zh-TW" sz="4000" smtClean="0">
                <a:ea typeface="華康儷中黑" pitchFamily="49" charset="-120"/>
              </a:rPr>
            </a:br>
            <a:r>
              <a:rPr lang="en-US" altLang="ja-JP" sz="3600" smtClean="0">
                <a:ea typeface="華康儷中黑" pitchFamily="49" charset="-120"/>
              </a:rPr>
              <a:t>Argan Oil No Fizz</a:t>
            </a:r>
            <a:r>
              <a:rPr lang="en-US" altLang="ja-JP" sz="4000" smtClean="0">
                <a:ea typeface="華康儷中黑" pitchFamily="49" charset="-120"/>
              </a:rPr>
              <a:t/>
            </a:r>
            <a:br>
              <a:rPr lang="en-US" altLang="ja-JP" sz="4000" smtClean="0">
                <a:ea typeface="華康儷中黑" pitchFamily="49" charset="-120"/>
              </a:rPr>
            </a:br>
            <a:endParaRPr lang="en-US" altLang="en-US" sz="4000" smtClean="0">
              <a:ea typeface="華康儷中黑" pitchFamily="49" charset="-12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752600"/>
            <a:ext cx="990600" cy="946023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" y="2419350"/>
            <a:ext cx="5791200" cy="28194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64999">
                <a:srgbClr val="FFFFFF">
                  <a:alpha val="35001"/>
                </a:srgbClr>
              </a:gs>
              <a:gs pos="100000">
                <a:srgbClr val="FFFFFF">
                  <a:alpha val="0"/>
                </a:srgbClr>
              </a:gs>
            </a:gsLst>
            <a:lin ang="9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50533" name="Content Placeholder 2"/>
          <p:cNvSpPr txBox="1">
            <a:spLocks/>
          </p:cNvSpPr>
          <p:nvPr/>
        </p:nvSpPr>
        <p:spPr bwMode="auto">
          <a:xfrm>
            <a:off x="609600" y="2617788"/>
            <a:ext cx="601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HK12024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UC: $100.00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SR: $140.00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BV: 8.5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kumimoji="0" lang="en-US" altLang="en-US" sz="30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47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229600" cy="10559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2014 </a:t>
            </a:r>
            <a:r>
              <a:rPr lang="zh-TW" altLang="en-US" sz="480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新</a:t>
            </a:r>
            <a:r>
              <a:rPr kumimoji="1" lang="zh-TW" altLang="en-US" sz="480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產品套裝</a:t>
            </a:r>
            <a:r>
              <a:rPr kumimoji="1" lang="en-US" altLang="zh-TW" sz="48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kumimoji="1" lang="en-US" altLang="zh-TW" sz="30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華康儷中黑" pitchFamily="49" charset="-120"/>
              </a:rPr>
              <a:t>New KIT</a:t>
            </a:r>
            <a:endParaRPr lang="en-US" sz="3000" b="1" dirty="0">
              <a:solidFill>
                <a:prstClr val="white"/>
              </a:solidFill>
              <a:effectLst>
                <a:reflection blurRad="6350" stA="55000" endA="300" endPos="45500" dir="5400000" sy="-100000" algn="bl" rotWithShape="0"/>
              </a:effectLst>
              <a:ea typeface="華康儷中黑" pitchFamily="49" charset="-120"/>
            </a:endParaRPr>
          </a:p>
        </p:txBody>
      </p:sp>
      <p:grpSp>
        <p:nvGrpSpPr>
          <p:cNvPr id="151554" name="Group 4"/>
          <p:cNvGrpSpPr>
            <a:grpSpLocks/>
          </p:cNvGrpSpPr>
          <p:nvPr/>
        </p:nvGrpSpPr>
        <p:grpSpPr bwMode="auto">
          <a:xfrm>
            <a:off x="-533400" y="1447800"/>
            <a:ext cx="6477000" cy="5832475"/>
            <a:chOff x="1143000" y="796476"/>
            <a:chExt cx="6477000" cy="5832924"/>
          </a:xfrm>
        </p:grpSpPr>
        <p:pic>
          <p:nvPicPr>
            <p:cNvPr id="151561" name="Picture 3" descr="O:\Product_SC\Communications\Graphics\Products Image\Motives\LS2014\US_ENG_12015_royalSpa_triProtienPlusConditioner_05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842" y="942485"/>
              <a:ext cx="3170158" cy="477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62" name="Picture 4" descr="O:\Product_SC\Communications\Graphics\Products Image\Motives\LS2014\US_12003_royalSpaChamomileShampoo_070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95400"/>
              <a:ext cx="388620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63" name="Picture 2" descr="O:\Product_SC\Communications\Graphics\Products Image\Motives\LS2014\US_ENG_12012_imperialBlendBath&amp;ShowerGel16oz_02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01" r="38680"/>
            <a:stretch>
              <a:fillRect/>
            </a:stretch>
          </p:blipFill>
          <p:spPr bwMode="auto">
            <a:xfrm>
              <a:off x="3309256" y="796476"/>
              <a:ext cx="2253343" cy="583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410200" y="1736725"/>
            <a:ext cx="37338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600" b="1" dirty="0">
                <a:solidFill>
                  <a:srgbClr val="FFC000"/>
                </a:solidFill>
                <a:ea typeface="華康儷中黑" panose="020B0509000000000000" pitchFamily="49" charset="-120"/>
              </a:rPr>
              <a:t>Royal Spa</a:t>
            </a:r>
            <a:r>
              <a:rPr kumimoji="1" lang="zh-TW" altLang="en-US" sz="2600" b="1" dirty="0">
                <a:solidFill>
                  <a:srgbClr val="FFC000"/>
                </a:solidFill>
                <a:ea typeface="華康儷中黑" panose="020B0509000000000000" pitchFamily="49" charset="-120"/>
              </a:rPr>
              <a:t>三重護理組合</a:t>
            </a:r>
            <a:endParaRPr kumimoji="1" lang="en-US" altLang="zh-TW" sz="2600" b="1" dirty="0">
              <a:solidFill>
                <a:srgbClr val="FFC000"/>
              </a:solidFill>
              <a:ea typeface="華康儷中黑" panose="020B0509000000000000" pitchFamily="49" charset="-12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2600" dirty="0">
                <a:solidFill>
                  <a:prstClr val="white"/>
                </a:solidFill>
                <a:ea typeface="華康儷中黑" panose="020B0509000000000000" pitchFamily="49" charset="-120"/>
              </a:rPr>
              <a:t>甘菊洗髮乳</a:t>
            </a:r>
            <a:endParaRPr kumimoji="1" lang="en-US" altLang="zh-TW" sz="2600" dirty="0">
              <a:solidFill>
                <a:prstClr val="white"/>
              </a:solidFill>
              <a:ea typeface="華康儷中黑" panose="020B0509000000000000" pitchFamily="49" charset="-12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2600" dirty="0">
                <a:solidFill>
                  <a:prstClr val="white"/>
                </a:solidFill>
                <a:ea typeface="華康儷中黑" panose="020B0509000000000000" pitchFamily="49" charset="-120"/>
              </a:rPr>
              <a:t>護髮素</a:t>
            </a:r>
            <a:endParaRPr kumimoji="1" lang="en-US" altLang="zh-TW" sz="2600" dirty="0">
              <a:solidFill>
                <a:prstClr val="white"/>
              </a:solidFill>
              <a:ea typeface="華康儷中黑" panose="020B0509000000000000" pitchFamily="49" charset="-12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TW" altLang="en-US" sz="2600" dirty="0">
                <a:solidFill>
                  <a:prstClr val="white"/>
                </a:solidFill>
                <a:ea typeface="華康儷中黑" panose="020B0509000000000000" pitchFamily="49" charset="-120"/>
              </a:rPr>
              <a:t>沐浴露</a:t>
            </a:r>
            <a:endParaRPr kumimoji="1" lang="en-US" sz="2600" dirty="0">
              <a:solidFill>
                <a:prstClr val="white"/>
              </a:solidFill>
              <a:ea typeface="華康儷中黑" panose="020B0509000000000000" pitchFamily="49" charset="-120"/>
            </a:endParaRPr>
          </a:p>
        </p:txBody>
      </p:sp>
      <p:sp>
        <p:nvSpPr>
          <p:cNvPr id="151556" name="TextBox 9"/>
          <p:cNvSpPr txBox="1">
            <a:spLocks noChangeArrowheads="1"/>
          </p:cNvSpPr>
          <p:nvPr/>
        </p:nvSpPr>
        <p:spPr bwMode="auto">
          <a:xfrm>
            <a:off x="5410200" y="3559175"/>
            <a:ext cx="373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C000"/>
                </a:solidFill>
                <a:latin typeface="Calibri" pitchFamily="34" charset="0"/>
                <a:ea typeface="華康儷中黑" pitchFamily="49" charset="-120"/>
              </a:rPr>
              <a:t>Royal Spa</a:t>
            </a:r>
            <a:r>
              <a:rPr lang="zh-TW" altLang="en-US" b="1">
                <a:solidFill>
                  <a:srgbClr val="FFC000"/>
                </a:solidFill>
                <a:latin typeface="Calibri" pitchFamily="34" charset="0"/>
                <a:ea typeface="華康儷中黑" pitchFamily="49" charset="-120"/>
              </a:rPr>
              <a:t> </a:t>
            </a:r>
            <a:r>
              <a:rPr lang="en-US" altLang="zh-TW" b="1">
                <a:solidFill>
                  <a:srgbClr val="FFC000"/>
                </a:solidFill>
                <a:latin typeface="Calibri" pitchFamily="34" charset="0"/>
                <a:ea typeface="華康儷中黑" pitchFamily="49" charset="-120"/>
              </a:rPr>
              <a:t>3-Piece Gift Set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Chamomile Shampoo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Tri-Protein Plus Deep Conditioner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Imperial Blend Bath &amp; Shower Gel</a:t>
            </a:r>
            <a:endParaRPr lang="en-US" altLang="en-US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151557" name="Content Placeholder 2"/>
          <p:cNvSpPr txBox="1">
            <a:spLocks/>
          </p:cNvSpPr>
          <p:nvPr/>
        </p:nvSpPr>
        <p:spPr bwMode="auto">
          <a:xfrm>
            <a:off x="609600" y="5756275"/>
            <a:ext cx="464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0" lang="en-US" altLang="en-US" b="1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HK12024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0" lang="en-US" altLang="en-US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UC: $245.00; SR: $350.00; BV: 22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kumimoji="0" lang="en-US" altLang="en-US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228600" y="1752600"/>
            <a:ext cx="1066800" cy="949325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51559" name="TextBox 8"/>
          <p:cNvSpPr txBox="1">
            <a:spLocks noChangeArrowheads="1"/>
          </p:cNvSpPr>
          <p:nvPr/>
        </p:nvSpPr>
        <p:spPr bwMode="auto">
          <a:xfrm>
            <a:off x="271463" y="1905000"/>
            <a:ext cx="1328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Cambria" pitchFamily="18" charset="0"/>
              </a:rPr>
              <a:t>15%</a:t>
            </a:r>
          </a:p>
        </p:txBody>
      </p:sp>
      <p:pic>
        <p:nvPicPr>
          <p:cNvPr id="151560" name="Picture 5" descr="O:\Product_SC\Communications\Graphics\Products Logo\RoyalSp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4034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4000" smtClean="0">
                <a:latin typeface="華康儷中黑" pitchFamily="49" charset="-120"/>
                <a:ea typeface="華康儷中黑" pitchFamily="49" charset="-120"/>
              </a:rPr>
              <a:t>下一步行動</a:t>
            </a:r>
            <a:r>
              <a:rPr lang="en-US" altLang="ja-JP" smtClean="0">
                <a:ea typeface="ＭＳ Ｐゴシック" pitchFamily="34" charset="-128"/>
              </a:rPr>
              <a:t/>
            </a:r>
            <a:br>
              <a:rPr lang="en-US" altLang="ja-JP" smtClean="0">
                <a:ea typeface="ＭＳ Ｐゴシック" pitchFamily="34" charset="-128"/>
              </a:rPr>
            </a:br>
            <a:r>
              <a:rPr lang="en-US" altLang="ja-JP" sz="3600" smtClean="0">
                <a:ea typeface="ＭＳ Ｐゴシック" pitchFamily="34" charset="-128"/>
              </a:rPr>
              <a:t>What</a:t>
            </a:r>
            <a:r>
              <a:rPr lang="en-US" altLang="en-US" sz="3600" smtClean="0">
                <a:ea typeface="ＭＳ Ｐゴシック" pitchFamily="34" charset="-128"/>
              </a:rPr>
              <a:t>’</a:t>
            </a:r>
            <a:r>
              <a:rPr lang="en-US" altLang="ja-JP" sz="3600" smtClean="0">
                <a:ea typeface="ＭＳ Ｐゴシック" pitchFamily="34" charset="-128"/>
              </a:rPr>
              <a:t>s Next?</a:t>
            </a:r>
            <a:endParaRPr lang="en-US" altLang="en-US" sz="3600" smtClean="0">
              <a:ea typeface="ＭＳ Ｐゴシック" pitchFamily="34" charset="-128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4800" y="1295400"/>
            <a:ext cx="8610600" cy="3124200"/>
            <a:chOff x="304800" y="1295400"/>
            <a:chExt cx="8610600" cy="3124200"/>
          </a:xfrm>
        </p:grpSpPr>
        <p:sp>
          <p:nvSpPr>
            <p:cNvPr id="152591" name="TextBox 3"/>
            <p:cNvSpPr txBox="1">
              <a:spLocks noChangeArrowheads="1"/>
            </p:cNvSpPr>
            <p:nvPr/>
          </p:nvSpPr>
          <p:spPr bwMode="auto">
            <a:xfrm>
              <a:off x="304800" y="1295400"/>
              <a:ext cx="861060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zh-TW" altLang="en-US" sz="3000">
                  <a:solidFill>
                    <a:srgbClr val="FFFFFF"/>
                  </a:solidFill>
                  <a:latin typeface="Calibri" pitchFamily="34" charset="0"/>
                  <a:ea typeface="華康儷中黑" pitchFamily="49" charset="-120"/>
                </a:rPr>
                <a:t>到超連鎖™管理系統下載單張</a:t>
              </a:r>
              <a:endParaRPr lang="en-US" altLang="zh-TW" sz="300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800">
                  <a:solidFill>
                    <a:srgbClr val="FFFFFF"/>
                  </a:solidFill>
                  <a:latin typeface="Calibri" pitchFamily="34" charset="0"/>
                  <a:ea typeface="華康儷中黑" pitchFamily="49" charset="-120"/>
                </a:rPr>
                <a:t>      Download leaflets at UnFranchise™ System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TW" sz="3000">
                <a:solidFill>
                  <a:srgbClr val="FFFFFF"/>
                </a:solidFill>
                <a:latin typeface="Calibri" pitchFamily="34" charset="0"/>
                <a:ea typeface="華康儷中黑" pitchFamily="49" charset="-120"/>
              </a:endParaRPr>
            </a:p>
          </p:txBody>
        </p:sp>
        <p:pic>
          <p:nvPicPr>
            <p:cNvPr id="15259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424450" y="2315964"/>
              <a:ext cx="1480550" cy="208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295663"/>
              <a:ext cx="1623429" cy="210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82"/>
            <a:stretch>
              <a:fillRect/>
            </a:stretch>
          </p:blipFill>
          <p:spPr bwMode="auto">
            <a:xfrm>
              <a:off x="2189658" y="2315964"/>
              <a:ext cx="1467942" cy="210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707" y="2284777"/>
              <a:ext cx="2937293" cy="211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4495800"/>
            <a:ext cx="8839200" cy="1905000"/>
            <a:chOff x="304800" y="4573250"/>
            <a:chExt cx="8839200" cy="1905000"/>
          </a:xfrm>
        </p:grpSpPr>
        <p:grpSp>
          <p:nvGrpSpPr>
            <p:cNvPr id="152580" name="Group 22"/>
            <p:cNvGrpSpPr>
              <a:grpSpLocks/>
            </p:cNvGrpSpPr>
            <p:nvPr/>
          </p:nvGrpSpPr>
          <p:grpSpPr bwMode="auto">
            <a:xfrm>
              <a:off x="5958867" y="5592426"/>
              <a:ext cx="3185133" cy="885824"/>
              <a:chOff x="5867400" y="1577638"/>
              <a:chExt cx="3185133" cy="885824"/>
            </a:xfrm>
          </p:grpSpPr>
          <p:sp>
            <p:nvSpPr>
              <p:cNvPr id="152589" name="AutoShape 14"/>
              <p:cNvSpPr>
                <a:spLocks noChangeArrowheads="1"/>
              </p:cNvSpPr>
              <p:nvPr/>
            </p:nvSpPr>
            <p:spPr bwMode="auto">
              <a:xfrm>
                <a:off x="6248400" y="1577638"/>
                <a:ext cx="2362200" cy="885824"/>
              </a:xfrm>
              <a:prstGeom prst="roundRect">
                <a:avLst>
                  <a:gd name="adj" fmla="val 16667"/>
                </a:avLst>
              </a:prstGeom>
              <a:solidFill>
                <a:srgbClr val="FF6699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65298" tIns="32649" rIns="65298" bIns="32649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100">
                  <a:solidFill>
                    <a:srgbClr val="000000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152590" name="Text Box 17"/>
              <p:cNvSpPr txBox="1">
                <a:spLocks noChangeArrowheads="1"/>
              </p:cNvSpPr>
              <p:nvPr/>
            </p:nvSpPr>
            <p:spPr bwMode="auto">
              <a:xfrm>
                <a:off x="5867400" y="1710174"/>
                <a:ext cx="3185133" cy="67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8" tIns="45710" rIns="91418" bIns="45710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000">
                    <a:solidFill>
                      <a:srgbClr val="FFFFFF"/>
                    </a:solidFill>
                    <a:latin typeface="Calibri" pitchFamily="34" charset="0"/>
                    <a:ea typeface="華康儷中黑" pitchFamily="49" charset="-120"/>
                  </a:rPr>
                  <a:t>化妝品與個人護理</a:t>
                </a:r>
                <a:endParaRPr lang="en-US" altLang="zh-TW" sz="2000">
                  <a:solidFill>
                    <a:srgbClr val="FFFFFF"/>
                  </a:solidFill>
                  <a:latin typeface="Calibri" pitchFamily="34" charset="0"/>
                  <a:ea typeface="華康儷中黑" pitchFamily="49" charset="-120"/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800">
                    <a:solidFill>
                      <a:srgbClr val="FFFFFF"/>
                    </a:solidFill>
                    <a:latin typeface="Calibri" pitchFamily="34" charset="0"/>
                    <a:ea typeface="華康儷中黑" pitchFamily="49" charset="-120"/>
                  </a:rPr>
                  <a:t>Beauty &amp; Personal Care</a:t>
                </a:r>
              </a:p>
            </p:txBody>
          </p:sp>
        </p:grpSp>
        <p:grpSp>
          <p:nvGrpSpPr>
            <p:cNvPr id="152581" name="Group 8"/>
            <p:cNvGrpSpPr>
              <a:grpSpLocks/>
            </p:cNvGrpSpPr>
            <p:nvPr/>
          </p:nvGrpSpPr>
          <p:grpSpPr bwMode="auto">
            <a:xfrm>
              <a:off x="304800" y="4573250"/>
              <a:ext cx="8610600" cy="1905000"/>
              <a:chOff x="304800" y="4573250"/>
              <a:chExt cx="8610600" cy="1905000"/>
            </a:xfrm>
          </p:grpSpPr>
          <p:sp>
            <p:nvSpPr>
              <p:cNvPr id="152585" name="TextBox 10"/>
              <p:cNvSpPr txBox="1">
                <a:spLocks noChangeArrowheads="1"/>
              </p:cNvSpPr>
              <p:nvPr/>
            </p:nvSpPr>
            <p:spPr bwMode="auto">
              <a:xfrm>
                <a:off x="304800" y="4573250"/>
                <a:ext cx="8610600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3000">
                    <a:solidFill>
                      <a:srgbClr val="FFFFFF"/>
                    </a:solidFill>
                    <a:latin typeface="Calibri" pitchFamily="34" charset="0"/>
                    <a:ea typeface="華康儷中黑" pitchFamily="49" charset="-120"/>
                  </a:rPr>
                  <a:t>2.  </a:t>
                </a:r>
                <a:r>
                  <a:rPr lang="zh-TW" altLang="en-US" sz="3000">
                    <a:solidFill>
                      <a:srgbClr val="FFFFFF"/>
                    </a:solidFill>
                    <a:latin typeface="Calibri" pitchFamily="34" charset="0"/>
                    <a:ea typeface="華康儷中黑" pitchFamily="49" charset="-120"/>
                  </a:rPr>
                  <a:t>參與會議聯盟系統一產品訓練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800">
                    <a:solidFill>
                      <a:srgbClr val="FFFFFF"/>
                    </a:solidFill>
                    <a:latin typeface="Calibri" pitchFamily="34" charset="0"/>
                    <a:ea typeface="華康儷中黑" pitchFamily="49" charset="-120"/>
                  </a:rPr>
                  <a:t>      Attend NMTSS Product Trainings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TW" sz="3000">
                  <a:solidFill>
                    <a:srgbClr val="FFFFFF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grpSp>
            <p:nvGrpSpPr>
              <p:cNvPr id="152586" name="Group 23"/>
              <p:cNvGrpSpPr>
                <a:grpSpLocks/>
              </p:cNvGrpSpPr>
              <p:nvPr/>
            </p:nvGrpSpPr>
            <p:grpSpPr bwMode="auto">
              <a:xfrm>
                <a:off x="381000" y="5616238"/>
                <a:ext cx="2438400" cy="862012"/>
                <a:chOff x="457200" y="1601450"/>
                <a:chExt cx="2438400" cy="862012"/>
              </a:xfrm>
            </p:grpSpPr>
            <p:sp>
              <p:nvSpPr>
                <p:cNvPr id="152587" name="AutoShape 13"/>
                <p:cNvSpPr>
                  <a:spLocks noChangeArrowheads="1"/>
                </p:cNvSpPr>
                <p:nvPr/>
              </p:nvSpPr>
              <p:spPr bwMode="auto">
                <a:xfrm>
                  <a:off x="533400" y="1601450"/>
                  <a:ext cx="2322513" cy="8620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04A7B"/>
                </a:solidFill>
                <a:ln w="285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lIns="65298" tIns="32649" rIns="65298" bIns="32649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TW" altLang="en-US" sz="1100">
                    <a:solidFill>
                      <a:srgbClr val="000000"/>
                    </a:solidFill>
                    <a:latin typeface="Calibri" pitchFamily="34" charset="0"/>
                    <a:ea typeface="華康儷中黑" pitchFamily="49" charset="-120"/>
                  </a:endParaRPr>
                </a:p>
              </p:txBody>
            </p:sp>
            <p:sp>
              <p:nvSpPr>
                <p:cNvPr id="15258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57200" y="1710174"/>
                  <a:ext cx="2438400" cy="677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8" tIns="45710" rIns="91418" bIns="45710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TW" altLang="en-US" sz="2000">
                      <a:solidFill>
                        <a:srgbClr val="FFFFFF"/>
                      </a:solidFill>
                      <a:latin typeface="Calibri" pitchFamily="34" charset="0"/>
                      <a:ea typeface="華康儷中黑" pitchFamily="49" charset="-120"/>
                    </a:rPr>
                    <a:t>健康與營養</a:t>
                  </a:r>
                  <a:endParaRPr lang="en-US" altLang="zh-TW" sz="2000">
                    <a:solidFill>
                      <a:srgbClr val="FFFFFF"/>
                    </a:solidFill>
                    <a:latin typeface="Calibri" pitchFamily="34" charset="0"/>
                    <a:ea typeface="華康儷中黑" pitchFamily="49" charset="-12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TW" sz="1800">
                      <a:solidFill>
                        <a:srgbClr val="FFFFFF"/>
                      </a:solidFill>
                      <a:latin typeface="Calibri" pitchFamily="34" charset="0"/>
                      <a:ea typeface="華康儷中黑" pitchFamily="49" charset="-120"/>
                    </a:rPr>
                    <a:t>Health and Nutrition</a:t>
                  </a:r>
                </a:p>
              </p:txBody>
            </p:sp>
          </p:grpSp>
        </p:grpSp>
        <p:grpSp>
          <p:nvGrpSpPr>
            <p:cNvPr id="152582" name="Group 24"/>
            <p:cNvGrpSpPr>
              <a:grpSpLocks/>
            </p:cNvGrpSpPr>
            <p:nvPr/>
          </p:nvGrpSpPr>
          <p:grpSpPr bwMode="auto">
            <a:xfrm>
              <a:off x="2971800" y="5616238"/>
              <a:ext cx="3200400" cy="862012"/>
              <a:chOff x="3048000" y="1601450"/>
              <a:chExt cx="3200400" cy="862012"/>
            </a:xfrm>
          </p:grpSpPr>
          <p:sp>
            <p:nvSpPr>
              <p:cNvPr id="152583" name="AutoShape 13"/>
              <p:cNvSpPr>
                <a:spLocks noChangeArrowheads="1"/>
              </p:cNvSpPr>
              <p:nvPr/>
            </p:nvSpPr>
            <p:spPr bwMode="auto">
              <a:xfrm>
                <a:off x="3439319" y="1601450"/>
                <a:ext cx="2351881" cy="862012"/>
              </a:xfrm>
              <a:prstGeom prst="roundRect">
                <a:avLst>
                  <a:gd name="adj" fmla="val 16667"/>
                </a:avLst>
              </a:prstGeom>
              <a:solidFill>
                <a:srgbClr val="558ED5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65298" tIns="32649" rIns="65298" bIns="32649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sz="1100">
                  <a:solidFill>
                    <a:srgbClr val="000000"/>
                  </a:solidFill>
                  <a:latin typeface="Calibri" pitchFamily="34" charset="0"/>
                  <a:ea typeface="華康儷中黑" pitchFamily="49" charset="-120"/>
                </a:endParaRPr>
              </a:p>
            </p:txBody>
          </p:sp>
          <p:sp>
            <p:nvSpPr>
              <p:cNvPr id="152584" name="Text Box 16"/>
              <p:cNvSpPr txBox="1">
                <a:spLocks noChangeArrowheads="1"/>
              </p:cNvSpPr>
              <p:nvPr/>
            </p:nvSpPr>
            <p:spPr bwMode="auto">
              <a:xfrm>
                <a:off x="3048000" y="1710174"/>
                <a:ext cx="3200400" cy="67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8" tIns="45710" rIns="91418" bIns="45710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000">
                    <a:solidFill>
                      <a:srgbClr val="FFFFFF"/>
                    </a:solidFill>
                    <a:latin typeface="Calibri" pitchFamily="34" charset="0"/>
                    <a:ea typeface="華康儷中黑" pitchFamily="49" charset="-120"/>
                  </a:rPr>
                  <a:t>體重管理</a:t>
                </a:r>
                <a:endParaRPr lang="en-US" altLang="zh-TW" sz="2000">
                  <a:solidFill>
                    <a:srgbClr val="FFFFFF"/>
                  </a:solidFill>
                  <a:latin typeface="Calibri" pitchFamily="34" charset="0"/>
                  <a:ea typeface="華康儷中黑" pitchFamily="49" charset="-120"/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800">
                    <a:solidFill>
                      <a:srgbClr val="FFFFFF"/>
                    </a:solidFill>
                    <a:latin typeface="Calibri" pitchFamily="34" charset="0"/>
                    <a:ea typeface="華康儷中黑" pitchFamily="49" charset="-120"/>
                  </a:rPr>
                  <a:t>Weight Management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8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2" descr="MotivesRainbowBackground_LAR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Title 1"/>
          <p:cNvSpPr txBox="1">
            <a:spLocks/>
          </p:cNvSpPr>
          <p:nvPr/>
        </p:nvSpPr>
        <p:spPr bwMode="auto">
          <a:xfrm>
            <a:off x="171450" y="152400"/>
            <a:ext cx="8915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Motives® </a:t>
            </a:r>
            <a:r>
              <a:rPr kumimoji="0" lang="zh-TW" altLang="en-US" sz="30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持久絕色甲油創意甲藝比賽一最後五強</a:t>
            </a:r>
            <a:endParaRPr kumimoji="0" lang="en-US" altLang="ja-JP" sz="3000">
              <a:solidFill>
                <a:srgbClr val="000000"/>
              </a:solidFill>
              <a:latin typeface="Candara" pitchFamily="34" charset="0"/>
              <a:ea typeface="華康儷中黑" pitchFamily="49" charset="-120"/>
            </a:endParaRP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Creative Nail Art Contest – Top 5 Finalists</a:t>
            </a:r>
          </a:p>
        </p:txBody>
      </p:sp>
      <p:sp>
        <p:nvSpPr>
          <p:cNvPr id="153603" name="TextBox 16"/>
          <p:cNvSpPr txBox="1">
            <a:spLocks noChangeArrowheads="1"/>
          </p:cNvSpPr>
          <p:nvPr/>
        </p:nvSpPr>
        <p:spPr bwMode="auto">
          <a:xfrm>
            <a:off x="117475" y="3657600"/>
            <a:ext cx="88519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kumimoji="0" lang="zh-TW" altLang="en-US" sz="22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到美安香港</a:t>
            </a:r>
            <a:r>
              <a:rPr kumimoji="0" lang="en-US" altLang="zh-TW" sz="22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Motives® by Loren Ridinger </a:t>
            </a:r>
            <a:r>
              <a:rPr kumimoji="0" lang="zh-TW" altLang="en-US" sz="22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彩妝系列 </a:t>
            </a:r>
            <a:r>
              <a:rPr kumimoji="0" lang="en-US" altLang="zh-TW" sz="22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Facebook</a:t>
            </a:r>
            <a:r>
              <a:rPr kumimoji="0" lang="zh-TW" altLang="en-US" sz="22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專頁一</a:t>
            </a:r>
            <a:r>
              <a:rPr kumimoji="0" lang="en-US" altLang="zh-TW" sz="22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https://www.facebook.com/motivesmhk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kumimoji="0" lang="zh-TW" altLang="en-US" sz="22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挑選及「讚好」 你最喜愛的甲藝作品</a:t>
            </a:r>
            <a:endParaRPr kumimoji="0" lang="en-US" altLang="zh-TW" sz="2200">
              <a:solidFill>
                <a:srgbClr val="000000"/>
              </a:solidFill>
              <a:latin typeface="Candara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*</a:t>
            </a:r>
            <a:r>
              <a:rPr kumimoji="0" lang="zh-TW" altLang="en-US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投票截止時間：</a:t>
            </a:r>
            <a:r>
              <a:rPr kumimoji="0" lang="en-US" altLang="zh-TW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11</a:t>
            </a:r>
            <a:r>
              <a:rPr kumimoji="0" lang="zh-TW" altLang="en-US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月</a:t>
            </a:r>
            <a:r>
              <a:rPr kumimoji="0" lang="en-US" altLang="zh-TW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15</a:t>
            </a:r>
            <a:r>
              <a:rPr kumimoji="0" lang="zh-TW" altLang="en-US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日晚上</a:t>
            </a:r>
            <a:r>
              <a:rPr kumimoji="0" lang="en-US" altLang="zh-TW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11</a:t>
            </a:r>
            <a:r>
              <a:rPr kumimoji="0" lang="zh-TW" altLang="en-US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時</a:t>
            </a:r>
            <a:r>
              <a:rPr kumimoji="0" lang="en-US" altLang="zh-TW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59</a:t>
            </a:r>
            <a:r>
              <a:rPr kumimoji="0" lang="zh-TW" altLang="en-US" sz="22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分</a:t>
            </a:r>
            <a:endParaRPr kumimoji="0" lang="en-US" altLang="zh-TW" sz="2200" b="1">
              <a:solidFill>
                <a:srgbClr val="B61B5A"/>
              </a:solidFill>
              <a:latin typeface="Candara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1200" b="1">
              <a:solidFill>
                <a:srgbClr val="B61B5A"/>
              </a:solidFill>
              <a:latin typeface="Candara" pitchFamily="34" charset="0"/>
              <a:ea typeface="華康儷中黑" pitchFamily="49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kumimoji="0" lang="en-US" altLang="zh-TW" sz="20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Visit MHK Motives® by Loren Ridinger Official Facebook Fan Page - https://www.facebook.com/motivesmhk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kumimoji="0" lang="en-US" altLang="zh-TW" sz="20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Select and ‘LIKE’ your favorite Motives® Nail Art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0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*Deadline for Voting: November 15, 2014 11:59 p.m.</a:t>
            </a:r>
            <a:endParaRPr kumimoji="0" lang="en-US" altLang="en-US" sz="2000" b="1">
              <a:solidFill>
                <a:srgbClr val="B61B5A"/>
              </a:solidFill>
              <a:latin typeface="Candara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en-US" sz="2200" b="1">
              <a:solidFill>
                <a:srgbClr val="B61B5A"/>
              </a:solidFill>
              <a:latin typeface="Candara" pitchFamily="34" charset="0"/>
              <a:ea typeface="華康儷中黑" pitchFamily="49" charset="-120"/>
            </a:endParaRPr>
          </a:p>
        </p:txBody>
      </p:sp>
      <p:sp>
        <p:nvSpPr>
          <p:cNvPr id="153604" name="TextBox 17"/>
          <p:cNvSpPr txBox="1">
            <a:spLocks noChangeArrowheads="1"/>
          </p:cNvSpPr>
          <p:nvPr/>
        </p:nvSpPr>
        <p:spPr bwMode="auto">
          <a:xfrm>
            <a:off x="9448800" y="5153025"/>
            <a:ext cx="8969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kumimoji="0" lang="en-US" altLang="zh-TW" sz="20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Visit MHK Motives by Loren Ridinger® Official Facebook Fan Page - https://www.facebook.com/motivesmhk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kumimoji="0" lang="en-US" altLang="zh-TW" sz="2000">
                <a:solidFill>
                  <a:srgbClr val="000000"/>
                </a:solidFill>
                <a:latin typeface="Candara" pitchFamily="34" charset="0"/>
                <a:ea typeface="華康儷中黑" pitchFamily="49" charset="-120"/>
              </a:rPr>
              <a:t>Select and ‘LIKE’ your favorite Motives® Nail Art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000" b="1">
                <a:solidFill>
                  <a:srgbClr val="B61B5A"/>
                </a:solidFill>
                <a:latin typeface="Candara" pitchFamily="34" charset="0"/>
                <a:ea typeface="華康儷中黑" pitchFamily="49" charset="-120"/>
              </a:rPr>
              <a:t>*Deadline for Voting: November 15, 2014 11:59 p.m.</a:t>
            </a:r>
            <a:endParaRPr kumimoji="0" lang="en-US" altLang="en-US" sz="2000" b="1">
              <a:solidFill>
                <a:srgbClr val="B61B5A"/>
              </a:solidFill>
              <a:latin typeface="Candara" pitchFamily="34" charset="0"/>
              <a:ea typeface="華康儷中黑" pitchFamily="49" charset="-120"/>
            </a:endParaRPr>
          </a:p>
        </p:txBody>
      </p:sp>
      <p:pic>
        <p:nvPicPr>
          <p:cNvPr id="13415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64623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1288"/>
            <a:ext cx="1504950" cy="1930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62088"/>
            <a:ext cx="1447800" cy="1930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62088"/>
            <a:ext cx="1447800" cy="1930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52550"/>
            <a:ext cx="1371600" cy="2058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9" descr="MotivesRainbowBackground_LAR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4454" r="5122" b="8656"/>
          <a:stretch>
            <a:fillRect/>
          </a:stretch>
        </p:blipFill>
        <p:spPr bwMode="auto">
          <a:xfrm>
            <a:off x="84138" y="1651000"/>
            <a:ext cx="1508125" cy="2336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651000"/>
            <a:ext cx="1828800" cy="2346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658938"/>
            <a:ext cx="1770063" cy="2359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651000"/>
            <a:ext cx="1752600" cy="2336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1676400"/>
            <a:ext cx="1544638" cy="2320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1" name="Title 1"/>
          <p:cNvSpPr txBox="1">
            <a:spLocks/>
          </p:cNvSpPr>
          <p:nvPr/>
        </p:nvSpPr>
        <p:spPr bwMode="auto">
          <a:xfrm>
            <a:off x="171450" y="152400"/>
            <a:ext cx="8915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Candara" pitchFamily="34" charset="0"/>
                <a:ea typeface="華康儷中黑" pitchFamily="49" charset="-120"/>
              </a:rPr>
              <a:t>Motives® </a:t>
            </a:r>
            <a:r>
              <a:rPr lang="zh-TW" altLang="en-US" sz="3000">
                <a:solidFill>
                  <a:prstClr val="black"/>
                </a:solidFill>
                <a:latin typeface="Candara" pitchFamily="34" charset="0"/>
                <a:ea typeface="華康儷中黑" pitchFamily="49" charset="-120"/>
              </a:rPr>
              <a:t>持久絕色甲油創意甲藝比賽一最後五強</a:t>
            </a:r>
            <a:endParaRPr lang="en-US" altLang="ja-JP" sz="3000">
              <a:solidFill>
                <a:prstClr val="black"/>
              </a:solidFill>
              <a:latin typeface="Candara" pitchFamily="34" charset="0"/>
              <a:ea typeface="華康儷中黑" pitchFamily="49" charset="-120"/>
            </a:endParaRP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Candara" pitchFamily="34" charset="0"/>
                <a:ea typeface="華康儷中黑" pitchFamily="49" charset="-120"/>
              </a:rPr>
              <a:t>Creative Nail Art Contest – Top 5 Finalists</a:t>
            </a:r>
          </a:p>
        </p:txBody>
      </p:sp>
      <p:sp>
        <p:nvSpPr>
          <p:cNvPr id="154632" name="Rectangle 2"/>
          <p:cNvSpPr>
            <a:spLocks noChangeArrowheads="1"/>
          </p:cNvSpPr>
          <p:nvPr/>
        </p:nvSpPr>
        <p:spPr bwMode="auto">
          <a:xfrm>
            <a:off x="-1447800" y="41148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我的</a:t>
            </a:r>
            <a:endParaRPr lang="en-US" altLang="zh-TW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小鞋子 </a:t>
            </a:r>
            <a:endParaRPr lang="en-US" altLang="zh-TW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My Shoes</a:t>
            </a:r>
          </a:p>
        </p:txBody>
      </p:sp>
      <p:sp>
        <p:nvSpPr>
          <p:cNvPr id="154633" name="Rectangle 11"/>
          <p:cNvSpPr>
            <a:spLocks noChangeArrowheads="1"/>
          </p:cNvSpPr>
          <p:nvPr/>
        </p:nvSpPr>
        <p:spPr bwMode="auto">
          <a:xfrm>
            <a:off x="366713" y="415607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絕色亮麗</a:t>
            </a:r>
            <a:endParaRPr lang="en-US" altLang="zh-TW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之</a:t>
            </a:r>
            <a:endParaRPr lang="en-US" altLang="zh-TW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婚嫁</a:t>
            </a:r>
            <a:endParaRPr lang="en-US" altLang="ja-JP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Wedding </a:t>
            </a:r>
          </a:p>
        </p:txBody>
      </p:sp>
      <p:sp>
        <p:nvSpPr>
          <p:cNvPr id="154634" name="Rectangle 12"/>
          <p:cNvSpPr>
            <a:spLocks noChangeArrowheads="1"/>
          </p:cNvSpPr>
          <p:nvPr/>
        </p:nvSpPr>
        <p:spPr bwMode="auto">
          <a:xfrm>
            <a:off x="3648075" y="4173538"/>
            <a:ext cx="1770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花語錄</a:t>
            </a:r>
            <a:endParaRPr lang="en-US" altLang="ja-JP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Flowers in the night welcome the pure and cooling rain</a:t>
            </a:r>
          </a:p>
        </p:txBody>
      </p:sp>
      <p:sp>
        <p:nvSpPr>
          <p:cNvPr id="154635" name="Rectangle 13"/>
          <p:cNvSpPr>
            <a:spLocks noChangeArrowheads="1"/>
          </p:cNvSpPr>
          <p:nvPr/>
        </p:nvSpPr>
        <p:spPr bwMode="auto">
          <a:xfrm>
            <a:off x="5537200" y="41529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畫出</a:t>
            </a:r>
            <a:endParaRPr lang="en-US" altLang="zh-TW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漂亮人生</a:t>
            </a:r>
            <a:endParaRPr lang="en-US" altLang="zh-TW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Paint for Life </a:t>
            </a:r>
          </a:p>
        </p:txBody>
      </p:sp>
      <p:sp>
        <p:nvSpPr>
          <p:cNvPr id="154636" name="Rectangle 14"/>
          <p:cNvSpPr>
            <a:spLocks noChangeArrowheads="1"/>
          </p:cNvSpPr>
          <p:nvPr/>
        </p:nvSpPr>
        <p:spPr bwMode="auto">
          <a:xfrm>
            <a:off x="7454900" y="4173538"/>
            <a:ext cx="1528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34013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340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小動物・</a:t>
            </a:r>
            <a:endParaRPr lang="en-US" altLang="zh-TW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大世界</a:t>
            </a:r>
            <a:endParaRPr lang="en-US" altLang="ja-JP">
              <a:solidFill>
                <a:prstClr val="black"/>
              </a:solidFill>
              <a:latin typeface="Calibri" pitchFamily="34" charset="0"/>
              <a:ea typeface="華康儷中黑" pitchFamily="49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prstClr val="black"/>
                </a:solidFill>
                <a:latin typeface="Calibri" pitchFamily="34" charset="0"/>
                <a:ea typeface="華康儷中黑" pitchFamily="49" charset="-120"/>
              </a:rPr>
              <a:t>Animal World</a:t>
            </a:r>
          </a:p>
        </p:txBody>
      </p:sp>
      <p:sp>
        <p:nvSpPr>
          <p:cNvPr id="154637" name="TextBox 3"/>
          <p:cNvSpPr txBox="1">
            <a:spLocks noChangeArrowheads="1"/>
          </p:cNvSpPr>
          <p:nvPr/>
        </p:nvSpPr>
        <p:spPr bwMode="auto">
          <a:xfrm>
            <a:off x="152400" y="1219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Kero Chan</a:t>
            </a:r>
          </a:p>
        </p:txBody>
      </p:sp>
      <p:sp>
        <p:nvSpPr>
          <p:cNvPr id="154638" name="TextBox 15"/>
          <p:cNvSpPr txBox="1">
            <a:spLocks noChangeArrowheads="1"/>
          </p:cNvSpPr>
          <p:nvPr/>
        </p:nvSpPr>
        <p:spPr bwMode="auto">
          <a:xfrm>
            <a:off x="1905000" y="12303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Kenji Cheng</a:t>
            </a:r>
          </a:p>
        </p:txBody>
      </p:sp>
      <p:sp>
        <p:nvSpPr>
          <p:cNvPr id="154639" name="TextBox 16"/>
          <p:cNvSpPr txBox="1">
            <a:spLocks noChangeArrowheads="1"/>
          </p:cNvSpPr>
          <p:nvPr/>
        </p:nvSpPr>
        <p:spPr bwMode="auto">
          <a:xfrm>
            <a:off x="3810000" y="1219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Eva Lau</a:t>
            </a:r>
          </a:p>
        </p:txBody>
      </p:sp>
      <p:sp>
        <p:nvSpPr>
          <p:cNvPr id="154640" name="TextBox 17"/>
          <p:cNvSpPr txBox="1">
            <a:spLocks noChangeArrowheads="1"/>
          </p:cNvSpPr>
          <p:nvPr/>
        </p:nvSpPr>
        <p:spPr bwMode="auto">
          <a:xfrm>
            <a:off x="5715000" y="1219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Coco Ng</a:t>
            </a:r>
          </a:p>
        </p:txBody>
      </p:sp>
      <p:sp>
        <p:nvSpPr>
          <p:cNvPr id="154641" name="TextBox 18"/>
          <p:cNvSpPr txBox="1">
            <a:spLocks noChangeArrowheads="1"/>
          </p:cNvSpPr>
          <p:nvPr/>
        </p:nvSpPr>
        <p:spPr bwMode="auto">
          <a:xfrm>
            <a:off x="7543800" y="1219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Angela Shiu</a:t>
            </a:r>
          </a:p>
        </p:txBody>
      </p:sp>
    </p:spTree>
    <p:extLst>
      <p:ext uri="{BB962C8B-B14F-4D97-AF65-F5344CB8AC3E}">
        <p14:creationId xmlns:p14="http://schemas.microsoft.com/office/powerpoint/2010/main" val="384775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3" descr="MarketHongKong&amp;Shop.com_SidebySid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9100"/>
            <a:ext cx="8045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TextBox 1"/>
          <p:cNvSpPr txBox="1">
            <a:spLocks noChangeArrowheads="1"/>
          </p:cNvSpPr>
          <p:nvPr/>
        </p:nvSpPr>
        <p:spPr bwMode="auto">
          <a:xfrm>
            <a:off x="0" y="640080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1000">
                <a:solidFill>
                  <a:srgbClr val="4890CA"/>
                </a:solidFill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071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4000" b="1" smtClean="0">
                <a:ea typeface="華康儷中黑" pitchFamily="49" charset="-120"/>
              </a:rPr>
              <a:t>三大免疫元素</a:t>
            </a:r>
            <a:r>
              <a:rPr lang="en-US" altLang="zh-TW" sz="4000" b="1" smtClean="0">
                <a:ea typeface="華康儷中黑" pitchFamily="49" charset="-120"/>
              </a:rPr>
              <a:t/>
            </a:r>
            <a:br>
              <a:rPr lang="en-US" altLang="zh-TW" sz="4000" b="1" smtClean="0">
                <a:ea typeface="華康儷中黑" pitchFamily="49" charset="-120"/>
              </a:rPr>
            </a:br>
            <a:r>
              <a:rPr lang="en-US" altLang="zh-TW" sz="3600" b="1" smtClean="0">
                <a:ea typeface="華康儷中黑" pitchFamily="49" charset="-120"/>
              </a:rPr>
              <a:t>Basic 3</a:t>
            </a:r>
            <a:endParaRPr lang="en-US" altLang="en-US" sz="4000" b="1" smtClean="0">
              <a:ea typeface="華康儷中黑" pitchFamily="49" charset="-120"/>
            </a:endParaRPr>
          </a:p>
        </p:txBody>
      </p:sp>
      <p:pic>
        <p:nvPicPr>
          <p:cNvPr id="126978" name="Picture 3" descr="M:\All Brands\Health &amp; Nutrition\Isotonix\Immune\Image\HK_isotoniximmune_image_1409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263" y="1347788"/>
            <a:ext cx="5275263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967288" y="3316288"/>
            <a:ext cx="2209800" cy="1639887"/>
            <a:chOff x="4967443" y="3316430"/>
            <a:chExt cx="2209799" cy="1639814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4967443" y="3657727"/>
              <a:ext cx="415925" cy="717518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30993" y="4800676"/>
              <a:ext cx="1593849" cy="155568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6400954" y="3316430"/>
              <a:ext cx="776288" cy="79054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75388" y="3810000"/>
            <a:ext cx="2411412" cy="2286000"/>
            <a:chOff x="8052758" y="2128466"/>
            <a:chExt cx="1029697" cy="987843"/>
          </a:xfrm>
        </p:grpSpPr>
        <p:sp>
          <p:nvSpPr>
            <p:cNvPr id="35" name="Oval 34"/>
            <p:cNvSpPr/>
            <p:nvPr/>
          </p:nvSpPr>
          <p:spPr>
            <a:xfrm>
              <a:off x="8197351" y="2204082"/>
              <a:ext cx="636844" cy="647864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6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sp>
          <p:nvSpPr>
            <p:cNvPr id="127003" name="Oval 35"/>
            <p:cNvSpPr>
              <a:spLocks noChangeArrowheads="1"/>
            </p:cNvSpPr>
            <p:nvPr/>
          </p:nvSpPr>
          <p:spPr bwMode="auto">
            <a:xfrm>
              <a:off x="8242729" y="2244259"/>
              <a:ext cx="546087" cy="555536"/>
            </a:xfrm>
            <a:prstGeom prst="ellipse">
              <a:avLst/>
            </a:prstGeom>
            <a:solidFill>
              <a:srgbClr val="F6FBFC"/>
            </a:solidFill>
            <a:ln w="3175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BACC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2758" y="2128466"/>
              <a:ext cx="945807" cy="987843"/>
            </a:xfrm>
            <a:prstGeom prst="rect">
              <a:avLst/>
            </a:prstGeom>
          </p:spPr>
        </p:pic>
        <p:sp>
          <p:nvSpPr>
            <p:cNvPr id="127005" name="TextBox 17"/>
            <p:cNvSpPr txBox="1">
              <a:spLocks noChangeArrowheads="1"/>
            </p:cNvSpPr>
            <p:nvPr/>
          </p:nvSpPr>
          <p:spPr bwMode="auto">
            <a:xfrm>
              <a:off x="8374942" y="2355670"/>
              <a:ext cx="707513" cy="30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4000" b="1">
                  <a:solidFill>
                    <a:srgbClr val="D9D9D9"/>
                  </a:solidFill>
                  <a:latin typeface="Calibri" pitchFamily="34" charset="0"/>
                </a:rPr>
                <a:t>Zn</a:t>
              </a:r>
            </a:p>
          </p:txBody>
        </p:sp>
        <p:sp>
          <p:nvSpPr>
            <p:cNvPr id="127006" name="Rectangle 38"/>
            <p:cNvSpPr>
              <a:spLocks noChangeArrowheads="1"/>
            </p:cNvSpPr>
            <p:nvPr/>
          </p:nvSpPr>
          <p:spPr bwMode="auto">
            <a:xfrm>
              <a:off x="8376074" y="2358783"/>
              <a:ext cx="299176" cy="359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b="1">
                  <a:solidFill>
                    <a:srgbClr val="002060"/>
                  </a:solidFill>
                  <a:latin typeface="Calibri" pitchFamily="34" charset="0"/>
                  <a:ea typeface="華康儷中黑" pitchFamily="49" charset="-120"/>
                </a:rPr>
                <a:t>鋅</a:t>
              </a:r>
              <a:endParaRPr kumimoji="0" lang="en-US" altLang="zh-TW" b="1">
                <a:solidFill>
                  <a:srgbClr val="002060"/>
                </a:solidFill>
                <a:latin typeface="Calibri" pitchFamily="34" charset="0"/>
                <a:ea typeface="華康儷中黑" pitchFamily="49" charset="-12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TW" b="1">
                  <a:solidFill>
                    <a:srgbClr val="002060"/>
                  </a:solidFill>
                  <a:latin typeface="Calibri" pitchFamily="34" charset="0"/>
                  <a:ea typeface="華康儷中黑" pitchFamily="49" charset="-120"/>
                </a:rPr>
                <a:t>Zinc</a:t>
              </a:r>
              <a:endParaRPr kumimoji="0" lang="zh-TW" altLang="en-US" b="1">
                <a:solidFill>
                  <a:srgbClr val="002060"/>
                </a:solidFill>
                <a:latin typeface="Calibri" pitchFamily="34" charset="0"/>
                <a:ea typeface="華康儷中黑" pitchFamily="49" charset="-12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440238" y="1905000"/>
            <a:ext cx="2646362" cy="2743200"/>
            <a:chOff x="3405898" y="2301924"/>
            <a:chExt cx="1371600" cy="1432560"/>
          </a:xfrm>
        </p:grpSpPr>
        <p:sp>
          <p:nvSpPr>
            <p:cNvPr id="40" name="Oval 39"/>
            <p:cNvSpPr/>
            <p:nvPr/>
          </p:nvSpPr>
          <p:spPr>
            <a:xfrm>
              <a:off x="3593300" y="2372731"/>
              <a:ext cx="993111" cy="1010295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grpSp>
          <p:nvGrpSpPr>
            <p:cNvPr id="126994" name="Group 40"/>
            <p:cNvGrpSpPr>
              <a:grpSpLocks/>
            </p:cNvGrpSpPr>
            <p:nvPr/>
          </p:nvGrpSpPr>
          <p:grpSpPr bwMode="auto">
            <a:xfrm>
              <a:off x="3661284" y="2448931"/>
              <a:ext cx="860829" cy="875723"/>
              <a:chOff x="3989683" y="2667000"/>
              <a:chExt cx="860829" cy="875723"/>
            </a:xfrm>
          </p:grpSpPr>
          <p:sp>
            <p:nvSpPr>
              <p:cNvPr id="126998" name="Oval 44"/>
              <p:cNvSpPr>
                <a:spLocks noChangeArrowheads="1"/>
              </p:cNvSpPr>
              <p:nvPr/>
            </p:nvSpPr>
            <p:spPr bwMode="auto">
              <a:xfrm>
                <a:off x="3989683" y="2667000"/>
                <a:ext cx="860829" cy="875723"/>
              </a:xfrm>
              <a:prstGeom prst="ellipse">
                <a:avLst/>
              </a:prstGeom>
              <a:solidFill>
                <a:srgbClr val="F6FBFC"/>
              </a:solidFill>
              <a:ln w="3175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alt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rgbClr val="EEECE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72792" y="2824793"/>
                <a:ext cx="294610" cy="525355"/>
              </a:xfrm>
              <a:prstGeom prst="rect">
                <a:avLst/>
              </a:prstGeom>
            </p:spPr>
          </p:pic>
        </p:grpSp>
        <p:grpSp>
          <p:nvGrpSpPr>
            <p:cNvPr id="126995" name="Group 41"/>
            <p:cNvGrpSpPr>
              <a:grpSpLocks/>
            </p:cNvGrpSpPr>
            <p:nvPr/>
          </p:nvGrpSpPr>
          <p:grpSpPr bwMode="auto">
            <a:xfrm>
              <a:off x="3405898" y="2301924"/>
              <a:ext cx="1371600" cy="1432560"/>
              <a:chOff x="3760585" y="2550473"/>
              <a:chExt cx="1371600" cy="1432560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rgbClr val="4BACC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0585" y="2550473"/>
                <a:ext cx="1371600" cy="1432560"/>
              </a:xfrm>
              <a:prstGeom prst="rect">
                <a:avLst/>
              </a:prstGeom>
            </p:spPr>
          </p:pic>
          <p:sp>
            <p:nvSpPr>
              <p:cNvPr id="126997" name="Rectangle 43"/>
              <p:cNvSpPr>
                <a:spLocks noChangeArrowheads="1"/>
              </p:cNvSpPr>
              <p:nvPr/>
            </p:nvSpPr>
            <p:spPr bwMode="auto">
              <a:xfrm>
                <a:off x="3947987" y="2921577"/>
                <a:ext cx="993111" cy="433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b="1">
                    <a:solidFill>
                      <a:srgbClr val="002060"/>
                    </a:solidFill>
                    <a:latin typeface="Calibri" pitchFamily="34" charset="0"/>
                  </a:rPr>
                  <a:t>Wellmune WGP</a:t>
                </a:r>
                <a:r>
                  <a:rPr kumimoji="0" lang="en-US" altLang="en-US">
                    <a:solidFill>
                      <a:srgbClr val="002060"/>
                    </a:solidFill>
                    <a:latin typeface="Calibri" pitchFamily="34" charset="0"/>
                  </a:rPr>
                  <a:t>™</a:t>
                </a:r>
              </a:p>
            </p:txBody>
          </p: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505200" y="4114800"/>
            <a:ext cx="2286000" cy="2286000"/>
            <a:chOff x="5159887" y="2699826"/>
            <a:chExt cx="1139447" cy="1190089"/>
          </a:xfrm>
        </p:grpSpPr>
        <p:sp>
          <p:nvSpPr>
            <p:cNvPr id="47" name="Oval 46"/>
            <p:cNvSpPr/>
            <p:nvPr/>
          </p:nvSpPr>
          <p:spPr>
            <a:xfrm>
              <a:off x="5334000" y="2782313"/>
              <a:ext cx="785496" cy="799087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sp>
          <p:nvSpPr>
            <p:cNvPr id="126987" name="Oval 47"/>
            <p:cNvSpPr>
              <a:spLocks noChangeArrowheads="1"/>
            </p:cNvSpPr>
            <p:nvPr/>
          </p:nvSpPr>
          <p:spPr bwMode="auto">
            <a:xfrm>
              <a:off x="5386313" y="2835532"/>
              <a:ext cx="680868" cy="692649"/>
            </a:xfrm>
            <a:prstGeom prst="ellipse">
              <a:avLst/>
            </a:prstGeom>
            <a:solidFill>
              <a:srgbClr val="F6FBFC"/>
            </a:solidFill>
            <a:ln w="3175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email">
              <a:duotone>
                <a:srgbClr val="4BACC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887" y="2699826"/>
              <a:ext cx="1139447" cy="119008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email">
              <a:duotone>
                <a:srgbClr val="EEECE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600" y="2950464"/>
              <a:ext cx="326136" cy="402336"/>
            </a:xfrm>
            <a:prstGeom prst="rect">
              <a:avLst/>
            </a:prstGeom>
          </p:spPr>
        </p:pic>
        <p:sp>
          <p:nvSpPr>
            <p:cNvPr id="126990" name="Rectangle 50"/>
            <p:cNvSpPr>
              <a:spLocks noChangeArrowheads="1"/>
            </p:cNvSpPr>
            <p:nvPr/>
          </p:nvSpPr>
          <p:spPr bwMode="auto">
            <a:xfrm>
              <a:off x="5362467" y="2966412"/>
              <a:ext cx="708978" cy="43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b="1">
                  <a:solidFill>
                    <a:srgbClr val="002060"/>
                  </a:solidFill>
                  <a:latin typeface="Calibri" pitchFamily="34" charset="0"/>
                  <a:ea typeface="華康儷中黑" pitchFamily="49" charset="-120"/>
                </a:rPr>
                <a:t>維他命</a:t>
              </a:r>
              <a:r>
                <a:rPr kumimoji="0" lang="en-US" altLang="ja-JP" b="1">
                  <a:solidFill>
                    <a:srgbClr val="002060"/>
                  </a:solidFill>
                  <a:latin typeface="Calibri" pitchFamily="34" charset="0"/>
                  <a:ea typeface="華康儷中黑" pitchFamily="49" charset="-120"/>
                </a:rPr>
                <a:t>C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TW" b="1">
                  <a:solidFill>
                    <a:srgbClr val="002060"/>
                  </a:solidFill>
                  <a:latin typeface="Calibri" pitchFamily="34" charset="0"/>
                  <a:ea typeface="華康儷中黑" pitchFamily="49" charset="-120"/>
                </a:rPr>
                <a:t>Vitamin C</a:t>
              </a: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13491"/>
            <a:ext cx="990600" cy="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40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Isotonix®</a:t>
            </a:r>
            <a:r>
              <a:rPr lang="zh-TW" altLang="en-US" sz="40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免疫提升沖飲</a:t>
            </a:r>
            <a:r>
              <a:rPr lang="zh-TW" altLang="en-US" sz="30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－橙味</a:t>
            </a:r>
            <a:r>
              <a:rPr lang="en-US" altLang="zh-TW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/>
            </a:r>
            <a:br>
              <a:rPr lang="en-US" altLang="zh-TW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</a:br>
            <a:r>
              <a:rPr lang="en-US" altLang="zh-TW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Immune Powder Drink </a:t>
            </a:r>
            <a:r>
              <a:rPr lang="en-US" altLang="zh-TW" sz="28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Orange Flavor</a:t>
            </a:r>
            <a:r>
              <a:rPr lang="en-US" altLang="ja-JP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/>
            </a:r>
            <a:br>
              <a:rPr lang="en-US" altLang="ja-JP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</a:br>
            <a:endParaRPr lang="en-US" altLang="en-US" sz="3600" smtClean="0">
              <a:ea typeface="ＭＳ Ｐゴシック" pitchFamily="34" charset="-128"/>
            </a:endParaRP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60198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600" smtClean="0">
                <a:ea typeface="華康儷中黑" pitchFamily="49" charset="-120"/>
              </a:rPr>
              <a:t>有助維持人體天然免疫系統健康</a:t>
            </a:r>
          </a:p>
          <a:p>
            <a:r>
              <a:rPr lang="zh-TW" altLang="en-US" sz="2600" smtClean="0">
                <a:ea typeface="華康儷中黑" pitchFamily="49" charset="-120"/>
              </a:rPr>
              <a:t>臨床實驗證明</a:t>
            </a:r>
            <a:r>
              <a:rPr lang="en-US" altLang="zh-TW" sz="2600" smtClean="0">
                <a:ea typeface="華康儷中黑" pitchFamily="49" charset="-120"/>
              </a:rPr>
              <a:t>Wellmune™</a:t>
            </a:r>
            <a:r>
              <a:rPr lang="zh-TW" altLang="en-US" sz="2600" smtClean="0">
                <a:ea typeface="華康儷中黑" pitchFamily="49" charset="-120"/>
              </a:rPr>
              <a:t>可促進免疫功能健康</a:t>
            </a:r>
          </a:p>
          <a:p>
            <a:r>
              <a:rPr lang="zh-TW" altLang="en-US" sz="2600" smtClean="0">
                <a:ea typeface="華康儷中黑" pitchFamily="49" charset="-120"/>
              </a:rPr>
              <a:t>有助健康能量水平和活力</a:t>
            </a:r>
          </a:p>
          <a:p>
            <a:r>
              <a:rPr lang="zh-TW" altLang="en-US" sz="2600" smtClean="0">
                <a:ea typeface="華康儷中黑" pitchFamily="49" charset="-120"/>
              </a:rPr>
              <a:t>支援頭腦清晰</a:t>
            </a:r>
            <a:endParaRPr lang="en-US" altLang="en-US" sz="2600" smtClean="0">
              <a:ea typeface="華康儷中黑" pitchFamily="49" charset="-120"/>
            </a:endParaRPr>
          </a:p>
        </p:txBody>
      </p:sp>
      <p:pic>
        <p:nvPicPr>
          <p:cNvPr id="128003" name="Picture 3" descr="M:\All Brands\Health &amp; Nutrition\Isotonix\Immune\Image\HK_isotoniximmune_image_1409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47788"/>
            <a:ext cx="5275263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Content Placeholder 2"/>
          <p:cNvSpPr txBox="1">
            <a:spLocks/>
          </p:cNvSpPr>
          <p:nvPr/>
        </p:nvSpPr>
        <p:spPr bwMode="auto">
          <a:xfrm>
            <a:off x="457200" y="4038600"/>
            <a:ext cx="601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Supports the body’s natural immune health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Clinical trials have shown that Wellmune WGP™ promotes healthy immune functions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Helps to promote healthy energy levels and vitality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zh-TW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Supports mental clarity</a:t>
            </a:r>
            <a:endParaRPr kumimoji="0" lang="en-US" altLang="en-US" sz="22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651081"/>
            <a:ext cx="990600" cy="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40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Isotonix®</a:t>
            </a:r>
            <a:r>
              <a:rPr lang="zh-TW" altLang="en-US" sz="40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免疫提升沖飲</a:t>
            </a:r>
            <a:r>
              <a:rPr lang="zh-TW" altLang="en-US" sz="30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－橙味</a:t>
            </a:r>
            <a:r>
              <a:rPr lang="en-US" altLang="zh-TW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/>
            </a:r>
            <a:br>
              <a:rPr lang="en-US" altLang="zh-TW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</a:br>
            <a:r>
              <a:rPr lang="en-US" altLang="zh-TW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Immune Powder Drink </a:t>
            </a:r>
            <a:r>
              <a:rPr lang="en-US" altLang="zh-TW" sz="28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Orange Flavor</a:t>
            </a:r>
            <a:r>
              <a:rPr lang="en-US" altLang="ja-JP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/>
            </a:r>
            <a:br>
              <a:rPr lang="en-US" altLang="ja-JP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</a:br>
            <a:endParaRPr lang="en-US" altLang="en-US" sz="3600" smtClean="0">
              <a:ea typeface="ＭＳ Ｐゴシック" pitchFamily="34" charset="-128"/>
            </a:endParaRPr>
          </a:p>
        </p:txBody>
      </p:sp>
      <p:pic>
        <p:nvPicPr>
          <p:cNvPr id="129026" name="Picture 3" descr="M:\All Brands\Health &amp; Nutrition\Isotonix\Immune\Image\HK_isotoniximmune_image_1409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5275263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2419350"/>
            <a:ext cx="5791200" cy="28194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64999">
                <a:srgbClr val="FFFFFF">
                  <a:alpha val="35001"/>
                </a:srgbClr>
              </a:gs>
              <a:gs pos="100000">
                <a:srgbClr val="FFFFFF">
                  <a:alpha val="0"/>
                </a:srgbClr>
              </a:gs>
            </a:gsLst>
            <a:lin ang="9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29028" name="Content Placeholder 2"/>
          <p:cNvSpPr txBox="1">
            <a:spLocks/>
          </p:cNvSpPr>
          <p:nvPr/>
        </p:nvSpPr>
        <p:spPr bwMode="auto">
          <a:xfrm>
            <a:off x="609600" y="2617788"/>
            <a:ext cx="601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HK13984 (30</a:t>
            </a:r>
            <a:r>
              <a:rPr kumimoji="0" lang="zh-TW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份量 </a:t>
            </a:r>
            <a:r>
              <a:rPr kumimoji="0" lang="en-US" altLang="zh-TW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/ S</a:t>
            </a: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ervings)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UC: $235.00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SR: $330.00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altLang="en-US" sz="30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BV: 23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kumimoji="0" lang="en-US" altLang="en-US" sz="30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797177"/>
            <a:ext cx="990600" cy="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76200"/>
            <a:ext cx="9296400" cy="7620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000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Isotonix®</a:t>
            </a:r>
            <a:r>
              <a:rPr lang="zh-TW" altLang="en-US" sz="30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免疫提升沖飲</a:t>
            </a:r>
            <a:r>
              <a:rPr lang="zh-TW" alt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一</a:t>
            </a:r>
            <a:r>
              <a:rPr lang="zh-TW" altLang="en-US" sz="300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市場比較</a:t>
            </a:r>
            <a:r>
              <a:rPr lang="en-US" altLang="zh-TW" sz="1900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/>
            </a:r>
            <a:br>
              <a:rPr lang="en-US" altLang="zh-TW" sz="1900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</a:br>
            <a:r>
              <a:rPr lang="en-US" altLang="zh-TW" b="1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  <a:ea typeface="華康儷中黑" pitchFamily="49" charset="-120"/>
              </a:rPr>
              <a:t>Immune Powder Drink – Product Comparison</a:t>
            </a:r>
            <a:endParaRPr lang="en-US" altLang="en-US" sz="1600" b="1">
              <a:solidFill>
                <a:prstClr val="white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  <a:ea typeface="華康儷中黑" pitchFamily="49" charset="-12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193925"/>
          <a:ext cx="8670925" cy="4206370"/>
        </p:xfrm>
        <a:graphic>
          <a:graphicData uri="http://schemas.openxmlformats.org/drawingml/2006/table">
            <a:tbl>
              <a:tblPr/>
              <a:tblGrid>
                <a:gridCol w="1549400"/>
                <a:gridCol w="1341438"/>
                <a:gridCol w="1444625"/>
                <a:gridCol w="1444625"/>
                <a:gridCol w="1446212"/>
                <a:gridCol w="1444625"/>
              </a:tblGrid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Isotonix Immune Drink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Puritan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’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s Pride Beta Glucans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Amway Echinacea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MonaVie (M)mūn® Powder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Nuskin ReishiMax GLP® 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等壓傳輸系統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Isotonix </a:t>
                      </a:r>
                      <a:b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</a:b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Delivery System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4A7B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Wellume™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4A7B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含維他命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C+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Contains Vitamin C &amp; Zn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4A7B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×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Zinc only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每食用份量零售價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Price Per Serving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4A7B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$4.0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$13.4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$25.7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$34.0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6875" y="2209800"/>
          <a:ext cx="2879725" cy="4191000"/>
        </p:xfrm>
        <a:graphic>
          <a:graphicData uri="http://schemas.openxmlformats.org/drawingml/2006/table">
            <a:tbl>
              <a:tblPr/>
              <a:tblGrid>
                <a:gridCol w="1530350"/>
                <a:gridCol w="1349375"/>
              </a:tblGrid>
              <a:tr h="917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Isotonix Immune Drink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等壓傳輸系統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Isotonix </a:t>
                      </a:r>
                      <a:b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</a:b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Delivery System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Wellume™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含維他命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C+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Contains Vitamin C &amp; Zn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儷中黑" pitchFamily="49" charset="-120"/>
                      </a:endParaRP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√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25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每食用份量零售價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Price Per Serving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華康儷中黑" pitchFamily="49" charset="-120"/>
                        </a:rPr>
                        <a:t>$11.0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130114" name="Group 7"/>
          <p:cNvGrpSpPr>
            <a:grpSpLocks/>
          </p:cNvGrpSpPr>
          <p:nvPr/>
        </p:nvGrpSpPr>
        <p:grpSpPr bwMode="auto">
          <a:xfrm>
            <a:off x="4876800" y="787400"/>
            <a:ext cx="990600" cy="1346200"/>
            <a:chOff x="2286000" y="787664"/>
            <a:chExt cx="990600" cy="1345936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2286000" y="787664"/>
              <a:ext cx="990600" cy="1345936"/>
            </a:xfrm>
            <a:prstGeom prst="flowChartAlternate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pic>
          <p:nvPicPr>
            <p:cNvPr id="13012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838200"/>
              <a:ext cx="839721" cy="119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115" name="Group 8"/>
          <p:cNvGrpSpPr>
            <a:grpSpLocks/>
          </p:cNvGrpSpPr>
          <p:nvPr/>
        </p:nvGrpSpPr>
        <p:grpSpPr bwMode="auto">
          <a:xfrm>
            <a:off x="6324600" y="787400"/>
            <a:ext cx="990600" cy="1346200"/>
            <a:chOff x="6858000" y="685800"/>
            <a:chExt cx="990600" cy="1345936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6858000" y="685800"/>
              <a:ext cx="990600" cy="1345936"/>
            </a:xfrm>
            <a:prstGeom prst="flowChartAlternate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pic>
          <p:nvPicPr>
            <p:cNvPr id="13012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738" y="859169"/>
              <a:ext cx="879123" cy="99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116" name="Group 9"/>
          <p:cNvGrpSpPr>
            <a:grpSpLocks/>
          </p:cNvGrpSpPr>
          <p:nvPr/>
        </p:nvGrpSpPr>
        <p:grpSpPr bwMode="auto">
          <a:xfrm>
            <a:off x="7696200" y="787400"/>
            <a:ext cx="990600" cy="1346200"/>
            <a:chOff x="6248400" y="838200"/>
            <a:chExt cx="990600" cy="1345936"/>
          </a:xfrm>
        </p:grpSpPr>
        <p:sp>
          <p:nvSpPr>
            <p:cNvPr id="18" name="Flowchart: Alternate Process 17"/>
            <p:cNvSpPr/>
            <p:nvPr/>
          </p:nvSpPr>
          <p:spPr>
            <a:xfrm>
              <a:off x="6248400" y="838200"/>
              <a:ext cx="990600" cy="1345936"/>
            </a:xfrm>
            <a:prstGeom prst="flowChartAlternate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pic>
          <p:nvPicPr>
            <p:cNvPr id="13012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180" y="857118"/>
              <a:ext cx="682361" cy="128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117" name="Group 10"/>
          <p:cNvGrpSpPr>
            <a:grpSpLocks/>
          </p:cNvGrpSpPr>
          <p:nvPr/>
        </p:nvGrpSpPr>
        <p:grpSpPr bwMode="auto">
          <a:xfrm>
            <a:off x="3505200" y="787400"/>
            <a:ext cx="990600" cy="1346200"/>
            <a:chOff x="3429000" y="787664"/>
            <a:chExt cx="990600" cy="1345936"/>
          </a:xfrm>
        </p:grpSpPr>
        <p:sp>
          <p:nvSpPr>
            <p:cNvPr id="23" name="Flowchart: Alternate Process 22"/>
            <p:cNvSpPr/>
            <p:nvPr/>
          </p:nvSpPr>
          <p:spPr>
            <a:xfrm>
              <a:off x="3429000" y="787664"/>
              <a:ext cx="990600" cy="1345936"/>
            </a:xfrm>
            <a:prstGeom prst="flowChartAlternate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pic>
          <p:nvPicPr>
            <p:cNvPr id="13012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949" y="838200"/>
              <a:ext cx="630251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118" name="Group 14"/>
          <p:cNvGrpSpPr>
            <a:grpSpLocks/>
          </p:cNvGrpSpPr>
          <p:nvPr/>
        </p:nvGrpSpPr>
        <p:grpSpPr bwMode="auto">
          <a:xfrm>
            <a:off x="2133600" y="787400"/>
            <a:ext cx="990600" cy="1346200"/>
            <a:chOff x="2057400" y="762000"/>
            <a:chExt cx="990600" cy="1345936"/>
          </a:xfrm>
        </p:grpSpPr>
        <p:sp>
          <p:nvSpPr>
            <p:cNvPr id="28" name="Flowchart: Alternate Process 27"/>
            <p:cNvSpPr/>
            <p:nvPr/>
          </p:nvSpPr>
          <p:spPr>
            <a:xfrm>
              <a:off x="2057400" y="762000"/>
              <a:ext cx="990600" cy="1345936"/>
            </a:xfrm>
            <a:prstGeom prst="flowChartAlternate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  <p:pic>
          <p:nvPicPr>
            <p:cNvPr id="130120" name="Picture 25" descr="M:\All Brands\Health &amp; Nutrition\Isotonix\Immune\Image\HK_isotoniximmune_image_14091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075" y="806582"/>
              <a:ext cx="666974" cy="122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5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TW" altLang="en-US" sz="40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顧客群</a:t>
            </a:r>
            <a:r>
              <a:rPr lang="en-US" altLang="zh-TW" sz="40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/>
            </a:r>
            <a:br>
              <a:rPr lang="en-US" altLang="zh-TW" sz="40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</a:br>
            <a:r>
              <a:rPr lang="en-US" altLang="zh-TW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>Customers</a:t>
            </a:r>
            <a:r>
              <a:rPr lang="en-US" altLang="ja-JP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  <a:t/>
            </a:r>
            <a:br>
              <a:rPr lang="en-US" altLang="ja-JP" sz="3600" smtClean="0">
                <a:effectLst>
                  <a:outerShdw blurRad="38100" dist="38100" dir="2700000" algn="tl">
                    <a:srgbClr val="1F497D"/>
                  </a:outerShdw>
                </a:effectLst>
                <a:ea typeface="華康儷中黑" pitchFamily="49" charset="-120"/>
              </a:rPr>
            </a:br>
            <a:endParaRPr lang="en-US" altLang="en-US" sz="3600" smtClean="0">
              <a:ea typeface="ＭＳ Ｐゴシック" pitchFamily="34" charset="-128"/>
            </a:endParaRPr>
          </a:p>
        </p:txBody>
      </p:sp>
      <p:pic>
        <p:nvPicPr>
          <p:cNvPr id="131074" name="Picture 3" descr="M:\All Brands\Health &amp; Nutrition\Isotonix\Immune\Image\HK_isotoniximmune_image_1409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1447800"/>
            <a:ext cx="5275262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600200"/>
            <a:ext cx="6400800" cy="4876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64999">
                <a:srgbClr val="FFFFFF">
                  <a:alpha val="35001"/>
                </a:srgbClr>
              </a:gs>
              <a:gs pos="100000">
                <a:srgbClr val="FFFFFF">
                  <a:alpha val="0"/>
                </a:srgbClr>
              </a:gs>
            </a:gsLst>
            <a:lin ang="9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600200"/>
            <a:ext cx="601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28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適合什麼人士呢？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zh-TW" altLang="en-US" sz="28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希望促進免疫系統健康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zh-TW" altLang="en-US" sz="28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希望優化免疫功能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zh-TW" altLang="en-US" sz="28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希望提升健康的能量水平和活力</a:t>
            </a:r>
            <a:endParaRPr lang="en-US" altLang="zh-TW" sz="2800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zh-TW" altLang="en-US" sz="280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</a:rPr>
              <a:t>健康專業人士</a:t>
            </a:r>
            <a:r>
              <a:rPr lang="en-US" altLang="zh-TW" sz="280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</a:rPr>
              <a:t>(HP)</a:t>
            </a:r>
            <a:endParaRPr kumimoji="0" lang="en-US" altLang="en-US" sz="3000">
              <a:solidFill>
                <a:srgbClr val="FFFF00"/>
              </a:solidFill>
              <a:latin typeface="Calibri" pitchFamily="34" charset="0"/>
              <a:ea typeface="華康儷中黑" pitchFamily="49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191000"/>
            <a:ext cx="6324600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Suitable for people who want to: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Promote immune health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Optimize their natural immune functions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Promote healthy energy levels and vitality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FFFF00"/>
                </a:solidFill>
                <a:ea typeface="華康儷中黑" panose="020B0509000000000000" pitchFamily="49" charset="-120"/>
              </a:rPr>
              <a:t>Health Professionals (HP)</a:t>
            </a:r>
            <a:endParaRPr lang="en-US" sz="2400" dirty="0">
              <a:solidFill>
                <a:srgbClr val="FFFF00"/>
              </a:solidFill>
              <a:ea typeface="華康儷中黑" panose="020B0509000000000000" pitchFamily="49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96" y="1720977"/>
            <a:ext cx="990600" cy="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4000" smtClean="0">
                <a:solidFill>
                  <a:srgbClr val="FFFFFF"/>
                </a:solidFill>
                <a:ea typeface="華康儷中黑" pitchFamily="49" charset="-120"/>
              </a:rPr>
              <a:t>健康專業人士計劃</a:t>
            </a:r>
            <a:r>
              <a:rPr lang="en-US" altLang="zh-TW" sz="3600" smtClean="0">
                <a:solidFill>
                  <a:srgbClr val="FFFFFF"/>
                </a:solidFill>
                <a:ea typeface="華康儷中黑" pitchFamily="49" charset="-120"/>
              </a:rPr>
              <a:t/>
            </a:r>
            <a:br>
              <a:rPr lang="en-US" altLang="zh-TW" sz="3600" smtClean="0">
                <a:solidFill>
                  <a:srgbClr val="FFFFFF"/>
                </a:solidFill>
                <a:ea typeface="華康儷中黑" pitchFamily="49" charset="-120"/>
              </a:rPr>
            </a:br>
            <a:r>
              <a:rPr lang="en-US" altLang="ja-JP" sz="3600" smtClean="0">
                <a:solidFill>
                  <a:srgbClr val="FFFFFF"/>
                </a:solidFill>
                <a:ea typeface="華康儷中黑" pitchFamily="49" charset="-120"/>
              </a:rPr>
              <a:t>Health Professional Program</a:t>
            </a:r>
            <a:r>
              <a:rPr lang="en-US" altLang="ja-JP" smtClean="0">
                <a:solidFill>
                  <a:srgbClr val="FFFFFF"/>
                </a:solidFill>
                <a:ea typeface="ＭＳ Ｐゴシック" pitchFamily="34" charset="-128"/>
              </a:rPr>
              <a:t/>
            </a:r>
            <a:br>
              <a:rPr lang="en-US" altLang="ja-JP" smtClean="0">
                <a:solidFill>
                  <a:srgbClr val="FFFFFF"/>
                </a:solidFill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32098" name="Picture 3" descr="medicalgi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855788"/>
            <a:ext cx="306705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Content Placeholder 1"/>
          <p:cNvSpPr>
            <a:spLocks noGrp="1"/>
          </p:cNvSpPr>
          <p:nvPr>
            <p:ph idx="1"/>
          </p:nvPr>
        </p:nvSpPr>
        <p:spPr bwMode="auto">
          <a:xfrm>
            <a:off x="304800" y="3886200"/>
            <a:ext cx="54864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2200" smtClean="0">
                <a:ea typeface="華康儷中黑" pitchFamily="49" charset="-120"/>
              </a:rPr>
              <a:t>Leverage the exceptional results of these wellness products to support the health of their patients</a:t>
            </a:r>
          </a:p>
          <a:p>
            <a:pPr>
              <a:spcBef>
                <a:spcPct val="0"/>
              </a:spcBef>
            </a:pPr>
            <a:r>
              <a:rPr lang="en-US" altLang="en-US" sz="2200" smtClean="0">
                <a:ea typeface="華康儷中黑" pitchFamily="49" charset="-120"/>
              </a:rPr>
              <a:t>By implementing wellness solutions for the patients, we also add ancillary income for the health professionals</a:t>
            </a:r>
          </a:p>
          <a:p>
            <a:pPr>
              <a:spcBef>
                <a:spcPct val="0"/>
              </a:spcBef>
            </a:pPr>
            <a:endParaRPr lang="en-US" altLang="en-US" sz="2200" smtClean="0">
              <a:ea typeface="華康儷中黑" pitchFamily="49" charset="-120"/>
            </a:endParaRPr>
          </a:p>
        </p:txBody>
      </p:sp>
      <p:sp>
        <p:nvSpPr>
          <p:cNvPr id="132100" name="Content Placeholder 1"/>
          <p:cNvSpPr txBox="1">
            <a:spLocks/>
          </p:cNvSpPr>
          <p:nvPr/>
        </p:nvSpPr>
        <p:spPr bwMode="auto">
          <a:xfrm>
            <a:off x="304800" y="990600"/>
            <a:ext cx="693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en-US" sz="28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健康專業人士使用功效</a:t>
            </a:r>
            <a:r>
              <a:rPr lang="zh-TW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卓越</a:t>
            </a:r>
            <a:r>
              <a:rPr lang="zh-CN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的保健產品支援他們</a:t>
            </a:r>
            <a:r>
              <a:rPr lang="zh-TW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病人</a:t>
            </a:r>
            <a:r>
              <a:rPr lang="zh-CN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的健康</a:t>
            </a:r>
            <a:endParaRPr lang="en-US" altLang="ja-JP" sz="28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透過</a:t>
            </a:r>
            <a:r>
              <a:rPr lang="zh-TW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實行</a:t>
            </a:r>
            <a:r>
              <a:rPr lang="zh-CN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保健方案，我們</a:t>
            </a:r>
            <a:r>
              <a:rPr lang="zh-TW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亦為</a:t>
            </a:r>
            <a:r>
              <a:rPr lang="zh-CN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健康專業人士</a:t>
            </a:r>
            <a:r>
              <a:rPr lang="zh-TW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帶來</a:t>
            </a:r>
            <a:r>
              <a:rPr lang="zh-CN" altLang="en-US" sz="28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額外收入</a:t>
            </a:r>
            <a:endParaRPr lang="en-US" altLang="en-US" sz="28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18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TW" altLang="en-US" sz="4000" smtClean="0">
                <a:solidFill>
                  <a:srgbClr val="FFFFFF"/>
                </a:solidFill>
                <a:ea typeface="華康儷中黑" pitchFamily="49" charset="-120"/>
              </a:rPr>
              <a:t>首先，讓我們聽聽病人的問題</a:t>
            </a:r>
            <a:r>
              <a:rPr lang="en-US" altLang="zh-TW" sz="3600" smtClean="0">
                <a:solidFill>
                  <a:srgbClr val="FFFFFF"/>
                </a:solidFill>
                <a:ea typeface="華康儷中黑" pitchFamily="49" charset="-120"/>
              </a:rPr>
              <a:t/>
            </a:r>
            <a:br>
              <a:rPr lang="en-US" altLang="zh-TW" sz="3600" smtClean="0">
                <a:solidFill>
                  <a:srgbClr val="FFFFFF"/>
                </a:solidFill>
                <a:ea typeface="華康儷中黑" pitchFamily="49" charset="-120"/>
              </a:rPr>
            </a:br>
            <a:r>
              <a:rPr lang="en-US" altLang="ja-JP" sz="3600" smtClean="0">
                <a:solidFill>
                  <a:srgbClr val="FFFFFF"/>
                </a:solidFill>
                <a:ea typeface="華康儷中黑" pitchFamily="49" charset="-120"/>
              </a:rPr>
              <a:t>Let</a:t>
            </a:r>
            <a:r>
              <a:rPr lang="en-US" altLang="en-US" sz="3600" smtClean="0">
                <a:solidFill>
                  <a:srgbClr val="FFFFFF"/>
                </a:solidFill>
                <a:ea typeface="華康儷中黑" pitchFamily="49" charset="-120"/>
              </a:rPr>
              <a:t>’</a:t>
            </a:r>
            <a:r>
              <a:rPr lang="en-US" altLang="ja-JP" sz="3600" smtClean="0">
                <a:solidFill>
                  <a:srgbClr val="FFFFFF"/>
                </a:solidFill>
                <a:ea typeface="華康儷中黑" pitchFamily="49" charset="-120"/>
              </a:rPr>
              <a:t>s start by listening to the questions that patients are asking</a:t>
            </a:r>
            <a:r>
              <a:rPr lang="en-US" altLang="ja-JP" smtClean="0">
                <a:solidFill>
                  <a:srgbClr val="FFFFFF"/>
                </a:solidFill>
                <a:ea typeface="ＭＳ Ｐゴシック" pitchFamily="34" charset="-128"/>
              </a:rPr>
              <a:t/>
            </a:r>
            <a:br>
              <a:rPr lang="en-US" altLang="ja-JP" smtClean="0">
                <a:solidFill>
                  <a:srgbClr val="FFFFFF"/>
                </a:solidFill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33122" name="Picture 3" descr="medicalgi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855788"/>
            <a:ext cx="306705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Content Placeholder 1"/>
          <p:cNvSpPr>
            <a:spLocks noGrp="1"/>
          </p:cNvSpPr>
          <p:nvPr/>
        </p:nvSpPr>
        <p:spPr bwMode="auto">
          <a:xfrm>
            <a:off x="152400" y="20574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｢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你有何建議</a:t>
            </a:r>
            <a:r>
              <a:rPr lang="zh-TW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助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我</a:t>
            </a:r>
            <a:r>
              <a:rPr lang="zh-CN" altLang="en-US" sz="2600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更健康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？</a:t>
            </a:r>
            <a:r>
              <a:rPr lang="en-US" altLang="ja-JP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｣ </a:t>
            </a:r>
            <a:endParaRPr lang="en-US" altLang="ja-JP" sz="2600" u="sng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｢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你建議我用哪一種</a:t>
            </a:r>
            <a:r>
              <a:rPr lang="zh-CN" altLang="en-US" sz="2600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綜合維他命、鈣和</a:t>
            </a:r>
            <a:r>
              <a:rPr lang="zh-TW" altLang="en-US" sz="2600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魚油產品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？</a:t>
            </a:r>
            <a:r>
              <a:rPr lang="en-US" altLang="ja-JP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｣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｢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我還有</a:t>
            </a:r>
            <a:r>
              <a:rPr lang="zh-TW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甚麼</a:t>
            </a:r>
            <a:r>
              <a:rPr lang="zh-TW" altLang="en-US" sz="2600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其他</a:t>
            </a:r>
            <a:r>
              <a:rPr lang="zh-CN" altLang="en-US" sz="2600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保健方</a:t>
            </a:r>
            <a:r>
              <a:rPr lang="zh-TW" altLang="en-US" sz="2600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法</a:t>
            </a:r>
            <a:r>
              <a:rPr lang="zh-CN" altLang="en-US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可以選擇？</a:t>
            </a:r>
            <a:r>
              <a:rPr lang="en-US" altLang="ja-JP" sz="260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｣ </a:t>
            </a:r>
            <a:endParaRPr lang="en-US" altLang="en-US" sz="2600">
              <a:solidFill>
                <a:prstClr val="white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133124" name="Content Placeholder 1"/>
          <p:cNvSpPr txBox="1">
            <a:spLocks/>
          </p:cNvSpPr>
          <p:nvPr/>
        </p:nvSpPr>
        <p:spPr bwMode="auto">
          <a:xfrm>
            <a:off x="209550" y="4038600"/>
            <a:ext cx="6343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What do you recommend to help </a:t>
            </a:r>
            <a:r>
              <a:rPr lang="en-US" altLang="en-US" sz="220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</a:rPr>
              <a:t>improve my health</a:t>
            </a:r>
            <a:r>
              <a:rPr lang="en-US" altLang="en-US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?</a:t>
            </a:r>
            <a:endParaRPr lang="en-US" altLang="en-US" sz="2200" u="sng">
              <a:solidFill>
                <a:prstClr val="white"/>
              </a:solidFill>
              <a:latin typeface="Calibri" pitchFamily="34" charset="0"/>
              <a:ea typeface="華康儷中黑" pitchFamily="49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What </a:t>
            </a:r>
            <a:r>
              <a:rPr lang="en-US" altLang="en-US" sz="220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</a:rPr>
              <a:t>multivitamin, calcium or fish oil </a:t>
            </a:r>
            <a:r>
              <a:rPr lang="en-US" altLang="en-US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do you recommend?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What </a:t>
            </a:r>
            <a:r>
              <a:rPr lang="en-US" altLang="en-US" sz="2200">
                <a:solidFill>
                  <a:srgbClr val="FFFF00"/>
                </a:solidFill>
                <a:latin typeface="Calibri" pitchFamily="34" charset="0"/>
                <a:ea typeface="華康儷中黑" pitchFamily="49" charset="-120"/>
              </a:rPr>
              <a:t>healthy alternatives </a:t>
            </a:r>
            <a:r>
              <a:rPr lang="en-US" altLang="en-US" sz="2200">
                <a:solidFill>
                  <a:prstClr val="white"/>
                </a:solidFill>
                <a:latin typeface="Calibri" pitchFamily="34" charset="0"/>
                <a:ea typeface="華康儷中黑" pitchFamily="49" charset="-120"/>
              </a:rPr>
              <a:t>do I have?</a:t>
            </a:r>
          </a:p>
        </p:txBody>
      </p:sp>
    </p:spTree>
    <p:extLst>
      <p:ext uri="{BB962C8B-B14F-4D97-AF65-F5344CB8AC3E}">
        <p14:creationId xmlns:p14="http://schemas.microsoft.com/office/powerpoint/2010/main" val="27457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1931</Words>
  <Application>Microsoft Office PowerPoint</Application>
  <PresentationFormat>On-screen Show (4:3)</PresentationFormat>
  <Paragraphs>334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3_Office Theme</vt:lpstr>
      <vt:lpstr>2_Office Theme</vt:lpstr>
      <vt:lpstr>1_Office Theme</vt:lpstr>
      <vt:lpstr>1_Custom Design</vt:lpstr>
      <vt:lpstr>Microsoft Excel Chart</vt:lpstr>
      <vt:lpstr>PowerPoint Presentation</vt:lpstr>
      <vt:lpstr>PowerPoint Presentation</vt:lpstr>
      <vt:lpstr>三大免疫元素 Basic 3</vt:lpstr>
      <vt:lpstr>Isotonix®免疫提升沖飲－橙味 Immune Powder Drink Orange Flavor </vt:lpstr>
      <vt:lpstr>Isotonix®免疫提升沖飲－橙味 Immune Powder Drink Orange Flavor </vt:lpstr>
      <vt:lpstr>PowerPoint Presentation</vt:lpstr>
      <vt:lpstr>顧客群 Customers </vt:lpstr>
      <vt:lpstr>健康專業人士計劃 Health Professional Program </vt:lpstr>
      <vt:lpstr>首先，讓我們聽聽病人的問題 Let’s start by listening to the questions that patients are asking </vt:lpstr>
      <vt:lpstr>美安香港與眾不同   Market Hong Kong Difference</vt:lpstr>
      <vt:lpstr>PowerPoint Presentation</vt:lpstr>
      <vt:lpstr>皮膚狀態 Skin Conditions </vt:lpstr>
      <vt:lpstr>女士在護膚品的花費 Women Spending on Skincare Products </vt:lpstr>
      <vt:lpstr>對自己的皮膚滿意程度 Satisfaction about Skin Conditions</vt:lpstr>
      <vt:lpstr>美安解決方案 MHK Solutions</vt:lpstr>
      <vt:lpstr>美安解決方案 MHK Solutions</vt:lpstr>
      <vt:lpstr>Skintelligence® Alpha 24水漾抗皺乳液 Alpha 24 Triple Revitalizing Complex  </vt:lpstr>
      <vt:lpstr>Skintelligence® Alpha 24水漾抗皺乳液 Alpha 24 Triple Revitalizing Complex  </vt:lpstr>
      <vt:lpstr>Skintelligence® Alpha 24水漾抗皺乳液 Alpha 24 Triple Revitalizing Complex  </vt:lpstr>
      <vt:lpstr>PowerPoint Presentation</vt:lpstr>
      <vt:lpstr>PowerPoint Presentation</vt:lpstr>
      <vt:lpstr>Fixx摩洛哥堅果順髮油 Argan Oil No Fizz </vt:lpstr>
      <vt:lpstr>Fixx摩洛哥堅果順髮油 Argan Oil No Fizz </vt:lpstr>
      <vt:lpstr>Fixx摩洛哥堅果順髮油 Argan Oil No Fizz </vt:lpstr>
      <vt:lpstr>PowerPoint Presentation</vt:lpstr>
      <vt:lpstr>下一步行動 What’s Next?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2</cp:revision>
  <dcterms:created xsi:type="dcterms:W3CDTF">2014-11-18T03:11:52Z</dcterms:created>
  <dcterms:modified xsi:type="dcterms:W3CDTF">2014-12-10T05:57:18Z</dcterms:modified>
</cp:coreProperties>
</file>